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sldIdLst>
    <p:sldId id="256" r:id="rId5"/>
    <p:sldId id="257" r:id="rId6"/>
    <p:sldId id="264" r:id="rId7"/>
    <p:sldId id="263" r:id="rId8"/>
    <p:sldId id="258" r:id="rId9"/>
    <p:sldId id="259" r:id="rId10"/>
    <p:sldId id="260" r:id="rId11"/>
    <p:sldId id="261" r:id="rId12"/>
    <p:sldId id="262" r:id="rId13"/>
    <p:sldId id="283" r:id="rId14"/>
    <p:sldId id="285" r:id="rId15"/>
    <p:sldId id="293" r:id="rId16"/>
    <p:sldId id="299" r:id="rId17"/>
    <p:sldId id="277" r:id="rId18"/>
    <p:sldId id="286" r:id="rId19"/>
    <p:sldId id="303" r:id="rId20"/>
    <p:sldId id="304" r:id="rId21"/>
    <p:sldId id="309" r:id="rId22"/>
    <p:sldId id="306" r:id="rId23"/>
    <p:sldId id="308" r:id="rId24"/>
    <p:sldId id="323" r:id="rId25"/>
    <p:sldId id="324" r:id="rId26"/>
    <p:sldId id="310" r:id="rId27"/>
    <p:sldId id="281" r:id="rId28"/>
    <p:sldId id="291" r:id="rId29"/>
    <p:sldId id="284" r:id="rId30"/>
    <p:sldId id="317" r:id="rId31"/>
    <p:sldId id="288" r:id="rId32"/>
    <p:sldId id="289" r:id="rId33"/>
    <p:sldId id="290" r:id="rId34"/>
    <p:sldId id="302" r:id="rId35"/>
    <p:sldId id="301" r:id="rId36"/>
    <p:sldId id="278" r:id="rId37"/>
    <p:sldId id="305" r:id="rId38"/>
    <p:sldId id="320" r:id="rId39"/>
    <p:sldId id="319" r:id="rId40"/>
    <p:sldId id="318" r:id="rId41"/>
    <p:sldId id="322" r:id="rId42"/>
    <p:sldId id="32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EFB13-2059-4B4D-90D2-C1FC72B4F392}" v="1" dt="2023-12-04T18:25:39.227"/>
    <p1510:client id="{1D7C7606-4DDA-4572-88F6-9364B3351ED9}" v="1" dt="2023-12-04T17:52:49.939"/>
    <p1510:client id="{68A08820-1272-8F7A-586A-06133AD8A3DC}" v="62" dt="2023-12-04T17:04:49.639"/>
    <p1510:client id="{6E235ADF-86D9-47B8-A520-BBB011D460AC}" v="1" dt="2023-12-04T18:26:19.509"/>
    <p1510:client id="{913DA4DA-CF1D-450A-905F-BDBF91B7F39B}" v="1" dt="2023-12-04T18:01:20.372"/>
    <p1510:client id="{BE703021-7FC2-49AD-A23C-5BF15387BE0B}" v="1" dt="2023-12-04T17:58:43.837"/>
    <p1510:client id="{BE9AF4C8-E792-4C54-9A3D-DA9970C96923}" v="1" dt="2023-12-04T18:25:56.549"/>
    <p1510:client id="{CF16ACCB-BE7C-DB5E-59DC-A532BCAFD7BD}" v="19" dt="2023-12-04T17:56:49.857"/>
    <p1510:client id="{E174FF14-4312-491C-9C6F-582060DE5CBD}" v="11" dt="2023-12-04T17:57:52.752"/>
    <p1510:client id="{ED4529E9-D8E9-E943-B352-143E5F86917B}" v="33" dt="2023-12-04T17:30:08.3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94"/>
  </p:normalViewPr>
  <p:slideViewPr>
    <p:cSldViewPr snapToGrid="0">
      <p:cViewPr varScale="1">
        <p:scale>
          <a:sx n="96" d="100"/>
          <a:sy n="96" d="100"/>
        </p:scale>
        <p:origin x="20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E174FF14-4312-491C-9C6F-582060DE5CBD}"/>
    <pc:docChg chg="addSld">
      <pc:chgData name="" userId="" providerId="" clId="Web-{E174FF14-4312-491C-9C6F-582060DE5CBD}" dt="2023-12-04T17:57:06.328" v="8"/>
      <pc:docMkLst>
        <pc:docMk/>
      </pc:docMkLst>
      <pc:sldChg chg="add">
        <pc:chgData name="" userId="" providerId="" clId="Web-{E174FF14-4312-491C-9C6F-582060DE5CBD}" dt="2023-12-04T17:57:06.328" v="8"/>
        <pc:sldMkLst>
          <pc:docMk/>
          <pc:sldMk cId="2545008631" sldId="257"/>
        </pc:sldMkLst>
      </pc:sldChg>
      <pc:sldChg chg="add">
        <pc:chgData name="" userId="" providerId="" clId="Web-{E174FF14-4312-491C-9C6F-582060DE5CBD}" dt="2023-12-04T17:57:05.657" v="5"/>
        <pc:sldMkLst>
          <pc:docMk/>
          <pc:sldMk cId="973129709" sldId="258"/>
        </pc:sldMkLst>
      </pc:sldChg>
      <pc:sldChg chg="add">
        <pc:chgData name="" userId="" providerId="" clId="Web-{E174FF14-4312-491C-9C6F-582060DE5CBD}" dt="2023-12-04T17:57:05.391" v="4"/>
        <pc:sldMkLst>
          <pc:docMk/>
          <pc:sldMk cId="1064899541" sldId="259"/>
        </pc:sldMkLst>
      </pc:sldChg>
      <pc:sldChg chg="add">
        <pc:chgData name="" userId="" providerId="" clId="Web-{E174FF14-4312-491C-9C6F-582060DE5CBD}" dt="2023-12-04T17:57:05.125" v="3"/>
        <pc:sldMkLst>
          <pc:docMk/>
          <pc:sldMk cId="3871002157" sldId="260"/>
        </pc:sldMkLst>
      </pc:sldChg>
      <pc:sldChg chg="add">
        <pc:chgData name="" userId="" providerId="" clId="Web-{E174FF14-4312-491C-9C6F-582060DE5CBD}" dt="2023-12-04T17:57:04.938" v="2"/>
        <pc:sldMkLst>
          <pc:docMk/>
          <pc:sldMk cId="2861561006" sldId="261"/>
        </pc:sldMkLst>
      </pc:sldChg>
      <pc:sldChg chg="add">
        <pc:chgData name="" userId="" providerId="" clId="Web-{E174FF14-4312-491C-9C6F-582060DE5CBD}" dt="2023-12-04T17:57:04.750" v="1"/>
        <pc:sldMkLst>
          <pc:docMk/>
          <pc:sldMk cId="3729944816" sldId="262"/>
        </pc:sldMkLst>
      </pc:sldChg>
      <pc:sldChg chg="add">
        <pc:chgData name="" userId="" providerId="" clId="Web-{E174FF14-4312-491C-9C6F-582060DE5CBD}" dt="2023-12-04T17:57:05.860" v="6"/>
        <pc:sldMkLst>
          <pc:docMk/>
          <pc:sldMk cId="3893121006" sldId="263"/>
        </pc:sldMkLst>
      </pc:sldChg>
      <pc:sldChg chg="add">
        <pc:chgData name="" userId="" providerId="" clId="Web-{E174FF14-4312-491C-9C6F-582060DE5CBD}" dt="2023-12-04T17:57:06.078" v="7"/>
        <pc:sldMkLst>
          <pc:docMk/>
          <pc:sldMk cId="3383059810" sldId="264"/>
        </pc:sldMkLst>
      </pc:sldChg>
      <pc:sldChg chg="add">
        <pc:chgData name="" userId="" providerId="" clId="Web-{E174FF14-4312-491C-9C6F-582060DE5CBD}" dt="2023-12-04T17:57:04.453" v="0"/>
        <pc:sldMkLst>
          <pc:docMk/>
          <pc:sldMk cId="344711657" sldId="282"/>
        </pc:sldMkLst>
      </pc:sldChg>
    </pc:docChg>
  </pc:docChgLst>
  <pc:docChgLst>
    <pc:chgData name="Yueheng Li" userId="S::li.yuehe@northeastern.edu::f523beb7-f301-441a-884f-2adcfa6a6541" providerId="AD" clId="Web-{BE9AF4C8-E792-4C54-9A3D-DA9970C96923}"/>
    <pc:docChg chg="modSld">
      <pc:chgData name="Yueheng Li" userId="S::li.yuehe@northeastern.edu::f523beb7-f301-441a-884f-2adcfa6a6541" providerId="AD" clId="Web-{BE9AF4C8-E792-4C54-9A3D-DA9970C96923}" dt="2023-12-04T18:25:56.549" v="0" actId="1076"/>
      <pc:docMkLst>
        <pc:docMk/>
      </pc:docMkLst>
      <pc:sldChg chg="modSp">
        <pc:chgData name="Yueheng Li" userId="S::li.yuehe@northeastern.edu::f523beb7-f301-441a-884f-2adcfa6a6541" providerId="AD" clId="Web-{BE9AF4C8-E792-4C54-9A3D-DA9970C96923}" dt="2023-12-04T18:25:56.549" v="0" actId="1076"/>
        <pc:sldMkLst>
          <pc:docMk/>
          <pc:sldMk cId="109857222" sldId="256"/>
        </pc:sldMkLst>
        <pc:picChg chg="mod">
          <ac:chgData name="Yueheng Li" userId="S::li.yuehe@northeastern.edu::f523beb7-f301-441a-884f-2adcfa6a6541" providerId="AD" clId="Web-{BE9AF4C8-E792-4C54-9A3D-DA9970C96923}" dt="2023-12-04T18:25:56.549" v="0" actId="1076"/>
          <ac:picMkLst>
            <pc:docMk/>
            <pc:sldMk cId="109857222" sldId="256"/>
            <ac:picMk id="5" creationId="{72408AB0-0B79-B358-506B-07A98A6878E7}"/>
          </ac:picMkLst>
        </pc:picChg>
      </pc:sldChg>
    </pc:docChg>
  </pc:docChgLst>
  <pc:docChgLst>
    <pc:chgData name="Yueheng Li" userId="S::li.yuehe@northeastern.edu::f523beb7-f301-441a-884f-2adcfa6a6541" providerId="AD" clId="Web-{BE703021-7FC2-49AD-A23C-5BF15387BE0B}"/>
    <pc:docChg chg="modSld">
      <pc:chgData name="Yueheng Li" userId="S::li.yuehe@northeastern.edu::f523beb7-f301-441a-884f-2adcfa6a6541" providerId="AD" clId="Web-{BE703021-7FC2-49AD-A23C-5BF15387BE0B}" dt="2023-12-04T17:58:43.837" v="0" actId="1076"/>
      <pc:docMkLst>
        <pc:docMk/>
      </pc:docMkLst>
      <pc:sldChg chg="modSp">
        <pc:chgData name="Yueheng Li" userId="S::li.yuehe@northeastern.edu::f523beb7-f301-441a-884f-2adcfa6a6541" providerId="AD" clId="Web-{BE703021-7FC2-49AD-A23C-5BF15387BE0B}" dt="2023-12-04T17:58:43.837" v="0" actId="1076"/>
        <pc:sldMkLst>
          <pc:docMk/>
          <pc:sldMk cId="109857222" sldId="256"/>
        </pc:sldMkLst>
        <pc:picChg chg="mod">
          <ac:chgData name="Yueheng Li" userId="S::li.yuehe@northeastern.edu::f523beb7-f301-441a-884f-2adcfa6a6541" providerId="AD" clId="Web-{BE703021-7FC2-49AD-A23C-5BF15387BE0B}" dt="2023-12-04T17:58:43.837" v="0" actId="1076"/>
          <ac:picMkLst>
            <pc:docMk/>
            <pc:sldMk cId="109857222" sldId="256"/>
            <ac:picMk id="5" creationId="{72408AB0-0B79-B358-506B-07A98A6878E7}"/>
          </ac:picMkLst>
        </pc:picChg>
      </pc:sldChg>
    </pc:docChg>
  </pc:docChgLst>
  <pc:docChgLst>
    <pc:chgData name="Yueheng Li" userId="S::li.yuehe@northeastern.edu::f523beb7-f301-441a-884f-2adcfa6a6541" providerId="AD" clId="Web-{913DA4DA-CF1D-450A-905F-BDBF91B7F39B}"/>
    <pc:docChg chg="delSld">
      <pc:chgData name="Yueheng Li" userId="S::li.yuehe@northeastern.edu::f523beb7-f301-441a-884f-2adcfa6a6541" providerId="AD" clId="Web-{913DA4DA-CF1D-450A-905F-BDBF91B7F39B}" dt="2023-12-04T18:01:20.372" v="0"/>
      <pc:docMkLst>
        <pc:docMk/>
      </pc:docMkLst>
      <pc:sldChg chg="del">
        <pc:chgData name="Yueheng Li" userId="S::li.yuehe@northeastern.edu::f523beb7-f301-441a-884f-2adcfa6a6541" providerId="AD" clId="Web-{913DA4DA-CF1D-450A-905F-BDBF91B7F39B}" dt="2023-12-04T18:01:20.372" v="0"/>
        <pc:sldMkLst>
          <pc:docMk/>
          <pc:sldMk cId="344711657" sldId="282"/>
        </pc:sldMkLst>
      </pc:sldChg>
    </pc:docChg>
  </pc:docChgLst>
  <pc:docChgLst>
    <pc:chgData name="Yueheng Li" userId="S::li.yuehe@northeastern.edu::f523beb7-f301-441a-884f-2adcfa6a6541" providerId="AD" clId="Web-{055EFB13-2059-4B4D-90D2-C1FC72B4F392}"/>
    <pc:docChg chg="modSld">
      <pc:chgData name="Yueheng Li" userId="S::li.yuehe@northeastern.edu::f523beb7-f301-441a-884f-2adcfa6a6541" providerId="AD" clId="Web-{055EFB13-2059-4B4D-90D2-C1FC72B4F392}" dt="2023-12-04T18:25:39.227" v="0" actId="1076"/>
      <pc:docMkLst>
        <pc:docMk/>
      </pc:docMkLst>
      <pc:sldChg chg="modSp">
        <pc:chgData name="Yueheng Li" userId="S::li.yuehe@northeastern.edu::f523beb7-f301-441a-884f-2adcfa6a6541" providerId="AD" clId="Web-{055EFB13-2059-4B4D-90D2-C1FC72B4F392}" dt="2023-12-04T18:25:39.227" v="0" actId="1076"/>
        <pc:sldMkLst>
          <pc:docMk/>
          <pc:sldMk cId="109857222" sldId="256"/>
        </pc:sldMkLst>
        <pc:picChg chg="mod">
          <ac:chgData name="Yueheng Li" userId="S::li.yuehe@northeastern.edu::f523beb7-f301-441a-884f-2adcfa6a6541" providerId="AD" clId="Web-{055EFB13-2059-4B4D-90D2-C1FC72B4F392}" dt="2023-12-04T18:25:39.227" v="0" actId="1076"/>
          <ac:picMkLst>
            <pc:docMk/>
            <pc:sldMk cId="109857222" sldId="256"/>
            <ac:picMk id="5" creationId="{72408AB0-0B79-B358-506B-07A98A6878E7}"/>
          </ac:picMkLst>
        </pc:picChg>
      </pc:sldChg>
    </pc:docChg>
  </pc:docChgLst>
  <pc:docChgLst>
    <pc:chgData name="Zeyu Lei" userId="S::lei.ze@northeastern.edu::a3adf1bf-6b0e-45c9-a6de-00a0c718b9a8" providerId="AD" clId="Web-{F7263A0B-BA88-4593-8529-0924BCB26571}"/>
    <pc:docChg chg="modSld">
      <pc:chgData name="Zeyu Lei" userId="S::lei.ze@northeastern.edu::a3adf1bf-6b0e-45c9-a6de-00a0c718b9a8" providerId="AD" clId="Web-{F7263A0B-BA88-4593-8529-0924BCB26571}" dt="2023-12-04T18:15:08.954" v="6"/>
      <pc:docMkLst>
        <pc:docMk/>
      </pc:docMkLst>
      <pc:sldChg chg="modNotes">
        <pc:chgData name="Zeyu Lei" userId="S::lei.ze@northeastern.edu::a3adf1bf-6b0e-45c9-a6de-00a0c718b9a8" providerId="AD" clId="Web-{F7263A0B-BA88-4593-8529-0924BCB26571}" dt="2023-12-04T18:14:16.686" v="1"/>
        <pc:sldMkLst>
          <pc:docMk/>
          <pc:sldMk cId="1687859942" sldId="293"/>
        </pc:sldMkLst>
      </pc:sldChg>
      <pc:sldChg chg="modNotes">
        <pc:chgData name="Zeyu Lei" userId="S::lei.ze@northeastern.edu::a3adf1bf-6b0e-45c9-a6de-00a0c718b9a8" providerId="AD" clId="Web-{F7263A0B-BA88-4593-8529-0924BCB26571}" dt="2023-12-04T18:14:43.187" v="3"/>
        <pc:sldMkLst>
          <pc:docMk/>
          <pc:sldMk cId="3559198981" sldId="303"/>
        </pc:sldMkLst>
      </pc:sldChg>
      <pc:sldChg chg="modNotes">
        <pc:chgData name="Zeyu Lei" userId="S::lei.ze@northeastern.edu::a3adf1bf-6b0e-45c9-a6de-00a0c718b9a8" providerId="AD" clId="Web-{F7263A0B-BA88-4593-8529-0924BCB26571}" dt="2023-12-04T18:15:08.954" v="6"/>
        <pc:sldMkLst>
          <pc:docMk/>
          <pc:sldMk cId="1966683677" sldId="304"/>
        </pc:sldMkLst>
      </pc:sldChg>
    </pc:docChg>
  </pc:docChgLst>
  <pc:docChgLst>
    <pc:chgData name="Ankita Kumari" userId="S::kumari.ank@northeastern.edu::5db58917-f3e7-4830-bf00-eb83eac2f7d9" providerId="AD" clId="Web-{CF16ACCB-BE7C-DB5E-59DC-A532BCAFD7BD}"/>
    <pc:docChg chg="modSld">
      <pc:chgData name="Ankita Kumari" userId="S::kumari.ank@northeastern.edu::5db58917-f3e7-4830-bf00-eb83eac2f7d9" providerId="AD" clId="Web-{CF16ACCB-BE7C-DB5E-59DC-A532BCAFD7BD}" dt="2023-12-04T17:56:49.857" v="15" actId="14100"/>
      <pc:docMkLst>
        <pc:docMk/>
      </pc:docMkLst>
      <pc:sldChg chg="addSp delSp modSp">
        <pc:chgData name="Ankita Kumari" userId="S::kumari.ank@northeastern.edu::5db58917-f3e7-4830-bf00-eb83eac2f7d9" providerId="AD" clId="Web-{CF16ACCB-BE7C-DB5E-59DC-A532BCAFD7BD}" dt="2023-12-04T17:56:49.857" v="15" actId="14100"/>
        <pc:sldMkLst>
          <pc:docMk/>
          <pc:sldMk cId="805970410" sldId="319"/>
        </pc:sldMkLst>
        <pc:picChg chg="add mod">
          <ac:chgData name="Ankita Kumari" userId="S::kumari.ank@northeastern.edu::5db58917-f3e7-4830-bf00-eb83eac2f7d9" providerId="AD" clId="Web-{CF16ACCB-BE7C-DB5E-59DC-A532BCAFD7BD}" dt="2023-12-04T17:55:35.933" v="9" actId="1076"/>
          <ac:picMkLst>
            <pc:docMk/>
            <pc:sldMk cId="805970410" sldId="319"/>
            <ac:picMk id="2" creationId="{9B3BDE20-1874-3EB1-8E64-D0760371290E}"/>
          </ac:picMkLst>
        </pc:picChg>
        <pc:picChg chg="add mod">
          <ac:chgData name="Ankita Kumari" userId="S::kumari.ank@northeastern.edu::5db58917-f3e7-4830-bf00-eb83eac2f7d9" providerId="AD" clId="Web-{CF16ACCB-BE7C-DB5E-59DC-A532BCAFD7BD}" dt="2023-12-04T17:56:49.857" v="15" actId="14100"/>
          <ac:picMkLst>
            <pc:docMk/>
            <pc:sldMk cId="805970410" sldId="319"/>
            <ac:picMk id="3" creationId="{85DEEFD8-D1F8-1430-81AD-AF6A892292B8}"/>
          </ac:picMkLst>
        </pc:picChg>
        <pc:picChg chg="del">
          <ac:chgData name="Ankita Kumari" userId="S::kumari.ank@northeastern.edu::5db58917-f3e7-4830-bf00-eb83eac2f7d9" providerId="AD" clId="Web-{CF16ACCB-BE7C-DB5E-59DC-A532BCAFD7BD}" dt="2023-12-04T17:54:42.182" v="5"/>
          <ac:picMkLst>
            <pc:docMk/>
            <pc:sldMk cId="805970410" sldId="319"/>
            <ac:picMk id="6" creationId="{4BD6696B-B079-0F4A-5030-9776103AFC86}"/>
          </ac:picMkLst>
        </pc:picChg>
        <pc:picChg chg="del">
          <ac:chgData name="Ankita Kumari" userId="S::kumari.ank@northeastern.edu::5db58917-f3e7-4830-bf00-eb83eac2f7d9" providerId="AD" clId="Web-{CF16ACCB-BE7C-DB5E-59DC-A532BCAFD7BD}" dt="2023-12-04T17:56:30.763" v="10"/>
          <ac:picMkLst>
            <pc:docMk/>
            <pc:sldMk cId="805970410" sldId="319"/>
            <ac:picMk id="9" creationId="{7B79E5CB-7095-65C2-4166-CFC9E1F708C6}"/>
          </ac:picMkLst>
        </pc:picChg>
      </pc:sldChg>
      <pc:sldChg chg="addSp delSp modSp">
        <pc:chgData name="Ankita Kumari" userId="S::kumari.ank@northeastern.edu::5db58917-f3e7-4830-bf00-eb83eac2f7d9" providerId="AD" clId="Web-{CF16ACCB-BE7C-DB5E-59DC-A532BCAFD7BD}" dt="2023-12-04T17:54:38.557" v="4" actId="14100"/>
        <pc:sldMkLst>
          <pc:docMk/>
          <pc:sldMk cId="2739922988" sldId="320"/>
        </pc:sldMkLst>
        <pc:spChg chg="add del mod">
          <ac:chgData name="Ankita Kumari" userId="S::kumari.ank@northeastern.edu::5db58917-f3e7-4830-bf00-eb83eac2f7d9" providerId="AD" clId="Web-{CF16ACCB-BE7C-DB5E-59DC-A532BCAFD7BD}" dt="2023-12-04T17:54:20.463" v="1"/>
          <ac:spMkLst>
            <pc:docMk/>
            <pc:sldMk cId="2739922988" sldId="320"/>
            <ac:spMk id="4" creationId="{D9507590-36AA-7DF8-937F-6CF7B9FE003C}"/>
          </ac:spMkLst>
        </pc:spChg>
        <pc:picChg chg="add mod ord">
          <ac:chgData name="Ankita Kumari" userId="S::kumari.ank@northeastern.edu::5db58917-f3e7-4830-bf00-eb83eac2f7d9" providerId="AD" clId="Web-{CF16ACCB-BE7C-DB5E-59DC-A532BCAFD7BD}" dt="2023-12-04T17:54:38.557" v="4" actId="14100"/>
          <ac:picMkLst>
            <pc:docMk/>
            <pc:sldMk cId="2739922988" sldId="320"/>
            <ac:picMk id="5" creationId="{E4BDB9BD-ED1B-1A65-BB76-E47C63D210F3}"/>
          </ac:picMkLst>
        </pc:picChg>
        <pc:picChg chg="del">
          <ac:chgData name="Ankita Kumari" userId="S::kumari.ank@northeastern.edu::5db58917-f3e7-4830-bf00-eb83eac2f7d9" providerId="AD" clId="Web-{CF16ACCB-BE7C-DB5E-59DC-A532BCAFD7BD}" dt="2023-12-04T17:54:18.963" v="0"/>
          <ac:picMkLst>
            <pc:docMk/>
            <pc:sldMk cId="2739922988" sldId="320"/>
            <ac:picMk id="7" creationId="{6030FE23-D407-6490-60E5-EF0EA06A82DE}"/>
          </ac:picMkLst>
        </pc:picChg>
      </pc:sldChg>
    </pc:docChg>
  </pc:docChgLst>
  <pc:docChgLst>
    <pc:chgData name="Yueheng Li" userId="S::li.yuehe@northeastern.edu::f523beb7-f301-441a-884f-2adcfa6a6541" providerId="AD" clId="Web-{E174FF14-4312-491C-9C6F-582060DE5CBD}"/>
    <pc:docChg chg="sldOrd">
      <pc:chgData name="Yueheng Li" userId="S::li.yuehe@northeastern.edu::f523beb7-f301-441a-884f-2adcfa6a6541" providerId="AD" clId="Web-{E174FF14-4312-491C-9C6F-582060DE5CBD}" dt="2023-12-04T17:57:52.752" v="1"/>
      <pc:docMkLst>
        <pc:docMk/>
      </pc:docMkLst>
      <pc:sldChg chg="ord">
        <pc:chgData name="Yueheng Li" userId="S::li.yuehe@northeastern.edu::f523beb7-f301-441a-884f-2adcfa6a6541" providerId="AD" clId="Web-{E174FF14-4312-491C-9C6F-582060DE5CBD}" dt="2023-12-04T17:57:52.752" v="1"/>
        <pc:sldMkLst>
          <pc:docMk/>
          <pc:sldMk cId="3383059810" sldId="264"/>
        </pc:sldMkLst>
      </pc:sldChg>
    </pc:docChg>
  </pc:docChgLst>
  <pc:docChgLst>
    <pc:chgData name="Yueheng Li" userId="S::li.yuehe@northeastern.edu::f523beb7-f301-441a-884f-2adcfa6a6541" providerId="AD" clId="Web-{6E235ADF-86D9-47B8-A520-BBB011D460AC}"/>
    <pc:docChg chg="modSld">
      <pc:chgData name="Yueheng Li" userId="S::li.yuehe@northeastern.edu::f523beb7-f301-441a-884f-2adcfa6a6541" providerId="AD" clId="Web-{6E235ADF-86D9-47B8-A520-BBB011D460AC}" dt="2023-12-04T18:26:19.509" v="0" actId="1076"/>
      <pc:docMkLst>
        <pc:docMk/>
      </pc:docMkLst>
      <pc:sldChg chg="modSp">
        <pc:chgData name="Yueheng Li" userId="S::li.yuehe@northeastern.edu::f523beb7-f301-441a-884f-2adcfa6a6541" providerId="AD" clId="Web-{6E235ADF-86D9-47B8-A520-BBB011D460AC}" dt="2023-12-04T18:26:19.509" v="0" actId="1076"/>
        <pc:sldMkLst>
          <pc:docMk/>
          <pc:sldMk cId="109857222" sldId="256"/>
        </pc:sldMkLst>
        <pc:picChg chg="mod">
          <ac:chgData name="Yueheng Li" userId="S::li.yuehe@northeastern.edu::f523beb7-f301-441a-884f-2adcfa6a6541" providerId="AD" clId="Web-{6E235ADF-86D9-47B8-A520-BBB011D460AC}" dt="2023-12-04T18:26:19.509" v="0" actId="1076"/>
          <ac:picMkLst>
            <pc:docMk/>
            <pc:sldMk cId="109857222" sldId="256"/>
            <ac:picMk id="5" creationId="{72408AB0-0B79-B358-506B-07A98A6878E7}"/>
          </ac:picMkLst>
        </pc:picChg>
      </pc:sldChg>
    </pc:docChg>
  </pc:docChgLst>
  <pc:docChgLst>
    <pc:chgData name="Yueheng Li" userId="S::li.yuehe@northeastern.edu::f523beb7-f301-441a-884f-2adcfa6a6541" providerId="AD" clId="Web-{1D7C7606-4DDA-4572-88F6-9364B3351ED9}"/>
    <pc:docChg chg="modSld">
      <pc:chgData name="Yueheng Li" userId="S::li.yuehe@northeastern.edu::f523beb7-f301-441a-884f-2adcfa6a6541" providerId="AD" clId="Web-{1D7C7606-4DDA-4572-88F6-9364B3351ED9}" dt="2023-12-04T17:52:49.939" v="0" actId="1076"/>
      <pc:docMkLst>
        <pc:docMk/>
      </pc:docMkLst>
      <pc:sldChg chg="modSp">
        <pc:chgData name="Yueheng Li" userId="S::li.yuehe@northeastern.edu::f523beb7-f301-441a-884f-2adcfa6a6541" providerId="AD" clId="Web-{1D7C7606-4DDA-4572-88F6-9364B3351ED9}" dt="2023-12-04T17:52:49.939" v="0" actId="1076"/>
        <pc:sldMkLst>
          <pc:docMk/>
          <pc:sldMk cId="109857222" sldId="256"/>
        </pc:sldMkLst>
        <pc:picChg chg="mod">
          <ac:chgData name="Yueheng Li" userId="S::li.yuehe@northeastern.edu::f523beb7-f301-441a-884f-2adcfa6a6541" providerId="AD" clId="Web-{1D7C7606-4DDA-4572-88F6-9364B3351ED9}" dt="2023-12-04T17:52:49.939" v="0" actId="1076"/>
          <ac:picMkLst>
            <pc:docMk/>
            <pc:sldMk cId="109857222" sldId="256"/>
            <ac:picMk id="5" creationId="{72408AB0-0B79-B358-506B-07A98A6878E7}"/>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8E93CC-132C-4A95-8165-21FDBFBDF4F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629ADC9-E1C8-4C03-AE47-1B6BC37FEFCC}">
      <dgm:prSet/>
      <dgm:spPr/>
      <dgm:t>
        <a:bodyPr/>
        <a:lstStyle/>
        <a:p>
          <a:pPr>
            <a:lnSpc>
              <a:spcPct val="100000"/>
            </a:lnSpc>
          </a:pPr>
          <a:r>
            <a:rPr lang="en-US"/>
            <a:t>AWS Glue will be utilized for data cataloging and preparation, while Amazon SageMaker </a:t>
          </a:r>
          <a:r>
            <a:rPr lang="en-US" err="1"/>
            <a:t>Jupyter</a:t>
          </a:r>
          <a:r>
            <a:rPr lang="en-US"/>
            <a:t> Notebooks will be used for developing machine learning models.</a:t>
          </a:r>
        </a:p>
      </dgm:t>
    </dgm:pt>
    <dgm:pt modelId="{DDCFF264-B3D2-4CC2-BAC0-2AEC1944BF40}" type="parTrans" cxnId="{19FDC483-1671-4F72-BB6B-B8627E2284FF}">
      <dgm:prSet/>
      <dgm:spPr/>
      <dgm:t>
        <a:bodyPr/>
        <a:lstStyle/>
        <a:p>
          <a:endParaRPr lang="en-US"/>
        </a:p>
      </dgm:t>
    </dgm:pt>
    <dgm:pt modelId="{568B12D8-7B81-4C0C-8F05-CE0725713F0E}" type="sibTrans" cxnId="{19FDC483-1671-4F72-BB6B-B8627E2284FF}">
      <dgm:prSet/>
      <dgm:spPr/>
      <dgm:t>
        <a:bodyPr/>
        <a:lstStyle/>
        <a:p>
          <a:endParaRPr lang="en-US"/>
        </a:p>
      </dgm:t>
    </dgm:pt>
    <dgm:pt modelId="{CE9EDE79-7ED9-4C36-872B-0439327ABAC0}">
      <dgm:prSet/>
      <dgm:spPr/>
      <dgm:t>
        <a:bodyPr/>
        <a:lstStyle/>
        <a:p>
          <a:pPr rtl="0">
            <a:lnSpc>
              <a:spcPct val="100000"/>
            </a:lnSpc>
          </a:pPr>
          <a:br>
            <a:rPr lang="en-US"/>
          </a:br>
          <a:r>
            <a:rPr lang="en-US">
              <a:solidFill>
                <a:schemeClr val="tx1"/>
              </a:solidFill>
            </a:rPr>
            <a:t>To enhance video categorization and predict popularity, techniques like sentiment analysis on comments and time series analysis on viewership statistics will be applied.</a:t>
          </a:r>
          <a:r>
            <a:rPr lang="en-US">
              <a:solidFill>
                <a:schemeClr val="tx1"/>
              </a:solidFill>
              <a:latin typeface="Calibri Light" panose="020F0302020204030204"/>
            </a:rPr>
            <a:t> </a:t>
          </a:r>
          <a:endParaRPr lang="en-US">
            <a:solidFill>
              <a:schemeClr val="tx1"/>
            </a:solidFill>
          </a:endParaRPr>
        </a:p>
      </dgm:t>
    </dgm:pt>
    <dgm:pt modelId="{4586AFDA-C267-468F-BE49-56D419C57A85}" type="parTrans" cxnId="{FDE3AA3C-584C-4016-B4AE-4DEFFE2CB89C}">
      <dgm:prSet/>
      <dgm:spPr/>
      <dgm:t>
        <a:bodyPr/>
        <a:lstStyle/>
        <a:p>
          <a:endParaRPr lang="en-US"/>
        </a:p>
      </dgm:t>
    </dgm:pt>
    <dgm:pt modelId="{3A3F691A-AEC9-4331-A915-026EF7A42C39}" type="sibTrans" cxnId="{FDE3AA3C-584C-4016-B4AE-4DEFFE2CB89C}">
      <dgm:prSet/>
      <dgm:spPr/>
      <dgm:t>
        <a:bodyPr/>
        <a:lstStyle/>
        <a:p>
          <a:endParaRPr lang="en-US"/>
        </a:p>
      </dgm:t>
    </dgm:pt>
    <dgm:pt modelId="{F7F7735D-BA30-4FEC-B25E-234B1422E3F8}">
      <dgm:prSet/>
      <dgm:spPr/>
      <dgm:t>
        <a:bodyPr/>
        <a:lstStyle/>
        <a:p>
          <a:pPr>
            <a:lnSpc>
              <a:spcPct val="100000"/>
            </a:lnSpc>
          </a:pPr>
          <a:r>
            <a:rPr lang="en-US">
              <a:solidFill>
                <a:schemeClr val="tx1"/>
              </a:solidFill>
            </a:rPr>
            <a:t>Amazon Athena capitalize on SQL queries for data operations, including aggregation, joining, and filtering.</a:t>
          </a:r>
        </a:p>
      </dgm:t>
    </dgm:pt>
    <dgm:pt modelId="{FF0830A9-657A-4D76-A3E6-765FFA8C493C}" type="parTrans" cxnId="{E6BFEF6B-244A-4E99-B994-1C5F74CEAEA4}">
      <dgm:prSet/>
      <dgm:spPr/>
      <dgm:t>
        <a:bodyPr/>
        <a:lstStyle/>
        <a:p>
          <a:endParaRPr lang="en-US"/>
        </a:p>
      </dgm:t>
    </dgm:pt>
    <dgm:pt modelId="{49380EA5-AB03-4CED-81F8-8C8E0CDEDEBB}" type="sibTrans" cxnId="{E6BFEF6B-244A-4E99-B994-1C5F74CEAEA4}">
      <dgm:prSet/>
      <dgm:spPr/>
      <dgm:t>
        <a:bodyPr/>
        <a:lstStyle/>
        <a:p>
          <a:endParaRPr lang="en-US"/>
        </a:p>
      </dgm:t>
    </dgm:pt>
    <dgm:pt modelId="{AB6F3DFB-7446-4A9C-B9F7-FDFDC565BC61}" type="pres">
      <dgm:prSet presAssocID="{8C8E93CC-132C-4A95-8165-21FDBFBDF4F9}" presName="root" presStyleCnt="0">
        <dgm:presLayoutVars>
          <dgm:dir/>
          <dgm:resizeHandles val="exact"/>
        </dgm:presLayoutVars>
      </dgm:prSet>
      <dgm:spPr/>
    </dgm:pt>
    <dgm:pt modelId="{B9548D39-21A4-4E5C-8F60-AFFAC49F6EE2}" type="pres">
      <dgm:prSet presAssocID="{2629ADC9-E1C8-4C03-AE47-1B6BC37FEFCC}" presName="compNode" presStyleCnt="0"/>
      <dgm:spPr/>
    </dgm:pt>
    <dgm:pt modelId="{6DC0E32C-85F0-499B-81C7-0BA47B3800DD}" type="pres">
      <dgm:prSet presAssocID="{2629ADC9-E1C8-4C03-AE47-1B6BC37FEF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lue"/>
        </a:ext>
      </dgm:extLst>
    </dgm:pt>
    <dgm:pt modelId="{4BBF7429-1112-437B-93DD-E84C9DAC49CA}" type="pres">
      <dgm:prSet presAssocID="{2629ADC9-E1C8-4C03-AE47-1B6BC37FEFCC}" presName="spaceRect" presStyleCnt="0"/>
      <dgm:spPr/>
    </dgm:pt>
    <dgm:pt modelId="{2DC3C456-3CE3-4609-B407-91FFC1250EB5}" type="pres">
      <dgm:prSet presAssocID="{2629ADC9-E1C8-4C03-AE47-1B6BC37FEFCC}" presName="textRect" presStyleLbl="revTx" presStyleIdx="0" presStyleCnt="3">
        <dgm:presLayoutVars>
          <dgm:chMax val="1"/>
          <dgm:chPref val="1"/>
        </dgm:presLayoutVars>
      </dgm:prSet>
      <dgm:spPr/>
    </dgm:pt>
    <dgm:pt modelId="{C58E30D5-D96E-4C9A-9046-4CA3FE80999C}" type="pres">
      <dgm:prSet presAssocID="{568B12D8-7B81-4C0C-8F05-CE0725713F0E}" presName="sibTrans" presStyleCnt="0"/>
      <dgm:spPr/>
    </dgm:pt>
    <dgm:pt modelId="{A504A741-D379-4B88-A73F-76B2901F3DE9}" type="pres">
      <dgm:prSet presAssocID="{CE9EDE79-7ED9-4C36-872B-0439327ABAC0}" presName="compNode" presStyleCnt="0"/>
      <dgm:spPr/>
    </dgm:pt>
    <dgm:pt modelId="{DA3E2D85-9089-41B2-BB2B-CFA3CA94FC12}" type="pres">
      <dgm:prSet presAssocID="{CE9EDE79-7ED9-4C36-872B-0439327ABAC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890871BB-CC47-4377-9E69-58F5A4252900}" type="pres">
      <dgm:prSet presAssocID="{CE9EDE79-7ED9-4C36-872B-0439327ABAC0}" presName="spaceRect" presStyleCnt="0"/>
      <dgm:spPr/>
    </dgm:pt>
    <dgm:pt modelId="{DCDB7DC3-7C38-4E35-A8DF-CB4CE362C8F1}" type="pres">
      <dgm:prSet presAssocID="{CE9EDE79-7ED9-4C36-872B-0439327ABAC0}" presName="textRect" presStyleLbl="revTx" presStyleIdx="1" presStyleCnt="3">
        <dgm:presLayoutVars>
          <dgm:chMax val="1"/>
          <dgm:chPref val="1"/>
        </dgm:presLayoutVars>
      </dgm:prSet>
      <dgm:spPr/>
    </dgm:pt>
    <dgm:pt modelId="{FDF8011F-EE37-482B-B4D7-B2932A367B42}" type="pres">
      <dgm:prSet presAssocID="{3A3F691A-AEC9-4331-A915-026EF7A42C39}" presName="sibTrans" presStyleCnt="0"/>
      <dgm:spPr/>
    </dgm:pt>
    <dgm:pt modelId="{6CA0F3A1-7FCB-457A-ADDA-D434B508701F}" type="pres">
      <dgm:prSet presAssocID="{F7F7735D-BA30-4FEC-B25E-234B1422E3F8}" presName="compNode" presStyleCnt="0"/>
      <dgm:spPr/>
    </dgm:pt>
    <dgm:pt modelId="{B10ED972-8233-4896-B6FB-BC5E1457EDF6}" type="pres">
      <dgm:prSet presAssocID="{F7F7735D-BA30-4FEC-B25E-234B1422E3F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D1F58EE9-4150-4032-B34C-11DD619F715E}" type="pres">
      <dgm:prSet presAssocID="{F7F7735D-BA30-4FEC-B25E-234B1422E3F8}" presName="spaceRect" presStyleCnt="0"/>
      <dgm:spPr/>
    </dgm:pt>
    <dgm:pt modelId="{B9567B92-F1C4-4608-A19B-7B121CA4616C}" type="pres">
      <dgm:prSet presAssocID="{F7F7735D-BA30-4FEC-B25E-234B1422E3F8}" presName="textRect" presStyleLbl="revTx" presStyleIdx="2" presStyleCnt="3">
        <dgm:presLayoutVars>
          <dgm:chMax val="1"/>
          <dgm:chPref val="1"/>
        </dgm:presLayoutVars>
      </dgm:prSet>
      <dgm:spPr/>
    </dgm:pt>
  </dgm:ptLst>
  <dgm:cxnLst>
    <dgm:cxn modelId="{36E15719-92D2-434D-A889-EB86FB0DD8AA}" type="presOf" srcId="{2629ADC9-E1C8-4C03-AE47-1B6BC37FEFCC}" destId="{2DC3C456-3CE3-4609-B407-91FFC1250EB5}" srcOrd="0" destOrd="0" presId="urn:microsoft.com/office/officeart/2018/2/layout/IconLabelList"/>
    <dgm:cxn modelId="{FDE3AA3C-584C-4016-B4AE-4DEFFE2CB89C}" srcId="{8C8E93CC-132C-4A95-8165-21FDBFBDF4F9}" destId="{CE9EDE79-7ED9-4C36-872B-0439327ABAC0}" srcOrd="1" destOrd="0" parTransId="{4586AFDA-C267-468F-BE49-56D419C57A85}" sibTransId="{3A3F691A-AEC9-4331-A915-026EF7A42C39}"/>
    <dgm:cxn modelId="{E6BFEF6B-244A-4E99-B994-1C5F74CEAEA4}" srcId="{8C8E93CC-132C-4A95-8165-21FDBFBDF4F9}" destId="{F7F7735D-BA30-4FEC-B25E-234B1422E3F8}" srcOrd="2" destOrd="0" parTransId="{FF0830A9-657A-4D76-A3E6-765FFA8C493C}" sibTransId="{49380EA5-AB03-4CED-81F8-8C8E0CDEDEBB}"/>
    <dgm:cxn modelId="{19FDC483-1671-4F72-BB6B-B8627E2284FF}" srcId="{8C8E93CC-132C-4A95-8165-21FDBFBDF4F9}" destId="{2629ADC9-E1C8-4C03-AE47-1B6BC37FEFCC}" srcOrd="0" destOrd="0" parTransId="{DDCFF264-B3D2-4CC2-BAC0-2AEC1944BF40}" sibTransId="{568B12D8-7B81-4C0C-8F05-CE0725713F0E}"/>
    <dgm:cxn modelId="{453E7A9F-9C51-4FEB-A6D9-BD12EC7D814E}" type="presOf" srcId="{CE9EDE79-7ED9-4C36-872B-0439327ABAC0}" destId="{DCDB7DC3-7C38-4E35-A8DF-CB4CE362C8F1}" srcOrd="0" destOrd="0" presId="urn:microsoft.com/office/officeart/2018/2/layout/IconLabelList"/>
    <dgm:cxn modelId="{46B3F2BE-E91C-46E4-BF32-A83694824785}" type="presOf" srcId="{F7F7735D-BA30-4FEC-B25E-234B1422E3F8}" destId="{B9567B92-F1C4-4608-A19B-7B121CA4616C}" srcOrd="0" destOrd="0" presId="urn:microsoft.com/office/officeart/2018/2/layout/IconLabelList"/>
    <dgm:cxn modelId="{AE0497D5-F814-4749-9E50-C57695F46FF8}" type="presOf" srcId="{8C8E93CC-132C-4A95-8165-21FDBFBDF4F9}" destId="{AB6F3DFB-7446-4A9C-B9F7-FDFDC565BC61}" srcOrd="0" destOrd="0" presId="urn:microsoft.com/office/officeart/2018/2/layout/IconLabelList"/>
    <dgm:cxn modelId="{672F0B90-C0BE-4A2A-A523-6085FBF72FEC}" type="presParOf" srcId="{AB6F3DFB-7446-4A9C-B9F7-FDFDC565BC61}" destId="{B9548D39-21A4-4E5C-8F60-AFFAC49F6EE2}" srcOrd="0" destOrd="0" presId="urn:microsoft.com/office/officeart/2018/2/layout/IconLabelList"/>
    <dgm:cxn modelId="{1A61D57E-32DD-4DB1-8651-C883DB689DBB}" type="presParOf" srcId="{B9548D39-21A4-4E5C-8F60-AFFAC49F6EE2}" destId="{6DC0E32C-85F0-499B-81C7-0BA47B3800DD}" srcOrd="0" destOrd="0" presId="urn:microsoft.com/office/officeart/2018/2/layout/IconLabelList"/>
    <dgm:cxn modelId="{23851B71-4488-4F81-ADE7-44A8349418A0}" type="presParOf" srcId="{B9548D39-21A4-4E5C-8F60-AFFAC49F6EE2}" destId="{4BBF7429-1112-437B-93DD-E84C9DAC49CA}" srcOrd="1" destOrd="0" presId="urn:microsoft.com/office/officeart/2018/2/layout/IconLabelList"/>
    <dgm:cxn modelId="{C0B40D11-2F41-431E-AB56-6042020687C9}" type="presParOf" srcId="{B9548D39-21A4-4E5C-8F60-AFFAC49F6EE2}" destId="{2DC3C456-3CE3-4609-B407-91FFC1250EB5}" srcOrd="2" destOrd="0" presId="urn:microsoft.com/office/officeart/2018/2/layout/IconLabelList"/>
    <dgm:cxn modelId="{1DA081ED-6064-4B17-8974-7BE714101AE4}" type="presParOf" srcId="{AB6F3DFB-7446-4A9C-B9F7-FDFDC565BC61}" destId="{C58E30D5-D96E-4C9A-9046-4CA3FE80999C}" srcOrd="1" destOrd="0" presId="urn:microsoft.com/office/officeart/2018/2/layout/IconLabelList"/>
    <dgm:cxn modelId="{7E503F52-5964-429A-9158-26B7EFBB18A8}" type="presParOf" srcId="{AB6F3DFB-7446-4A9C-B9F7-FDFDC565BC61}" destId="{A504A741-D379-4B88-A73F-76B2901F3DE9}" srcOrd="2" destOrd="0" presId="urn:microsoft.com/office/officeart/2018/2/layout/IconLabelList"/>
    <dgm:cxn modelId="{BC453BF1-26E2-4CEF-AB65-15BC5673E1B9}" type="presParOf" srcId="{A504A741-D379-4B88-A73F-76B2901F3DE9}" destId="{DA3E2D85-9089-41B2-BB2B-CFA3CA94FC12}" srcOrd="0" destOrd="0" presId="urn:microsoft.com/office/officeart/2018/2/layout/IconLabelList"/>
    <dgm:cxn modelId="{D87A6904-40FF-429E-912A-29F89FE09D2D}" type="presParOf" srcId="{A504A741-D379-4B88-A73F-76B2901F3DE9}" destId="{890871BB-CC47-4377-9E69-58F5A4252900}" srcOrd="1" destOrd="0" presId="urn:microsoft.com/office/officeart/2018/2/layout/IconLabelList"/>
    <dgm:cxn modelId="{EFDCD7EB-66C0-4512-8F9A-4D79614C390B}" type="presParOf" srcId="{A504A741-D379-4B88-A73F-76B2901F3DE9}" destId="{DCDB7DC3-7C38-4E35-A8DF-CB4CE362C8F1}" srcOrd="2" destOrd="0" presId="urn:microsoft.com/office/officeart/2018/2/layout/IconLabelList"/>
    <dgm:cxn modelId="{29845EDE-3DF7-425F-808B-083B2E8CBC1A}" type="presParOf" srcId="{AB6F3DFB-7446-4A9C-B9F7-FDFDC565BC61}" destId="{FDF8011F-EE37-482B-B4D7-B2932A367B42}" srcOrd="3" destOrd="0" presId="urn:microsoft.com/office/officeart/2018/2/layout/IconLabelList"/>
    <dgm:cxn modelId="{53A9920E-C2AC-49F2-AF92-830CA9AF12BD}" type="presParOf" srcId="{AB6F3DFB-7446-4A9C-B9F7-FDFDC565BC61}" destId="{6CA0F3A1-7FCB-457A-ADDA-D434B508701F}" srcOrd="4" destOrd="0" presId="urn:microsoft.com/office/officeart/2018/2/layout/IconLabelList"/>
    <dgm:cxn modelId="{1B9F5AB8-9381-4D2F-B880-AC42746C75E6}" type="presParOf" srcId="{6CA0F3A1-7FCB-457A-ADDA-D434B508701F}" destId="{B10ED972-8233-4896-B6FB-BC5E1457EDF6}" srcOrd="0" destOrd="0" presId="urn:microsoft.com/office/officeart/2018/2/layout/IconLabelList"/>
    <dgm:cxn modelId="{7E110526-6C9C-4B51-BD63-1396669E2B5D}" type="presParOf" srcId="{6CA0F3A1-7FCB-457A-ADDA-D434B508701F}" destId="{D1F58EE9-4150-4032-B34C-11DD619F715E}" srcOrd="1" destOrd="0" presId="urn:microsoft.com/office/officeart/2018/2/layout/IconLabelList"/>
    <dgm:cxn modelId="{2512582D-3853-4C32-A18F-CFDF29F3539B}" type="presParOf" srcId="{6CA0F3A1-7FCB-457A-ADDA-D434B508701F}" destId="{B9567B92-F1C4-4608-A19B-7B121CA4616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0E32C-85F0-499B-81C7-0BA47B3800DD}">
      <dsp:nvSpPr>
        <dsp:cNvPr id="0" name=""/>
        <dsp:cNvSpPr/>
      </dsp:nvSpPr>
      <dsp:spPr>
        <a:xfrm>
          <a:off x="1212569" y="907870"/>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C3C456-3CE3-4609-B407-91FFC1250EB5}">
      <dsp:nvSpPr>
        <dsp:cNvPr id="0" name=""/>
        <dsp:cNvSpPr/>
      </dsp:nvSpPr>
      <dsp:spPr>
        <a:xfrm>
          <a:off x="417971" y="2588467"/>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AWS Glue will be utilized for data cataloging and preparation, while Amazon SageMaker </a:t>
          </a:r>
          <a:r>
            <a:rPr lang="en-US" sz="1100" kern="1200" err="1"/>
            <a:t>Jupyter</a:t>
          </a:r>
          <a:r>
            <a:rPr lang="en-US" sz="1100" kern="1200"/>
            <a:t> Notebooks will be used for developing machine learning models.</a:t>
          </a:r>
        </a:p>
      </dsp:txBody>
      <dsp:txXfrm>
        <a:off x="417971" y="2588467"/>
        <a:ext cx="2889450" cy="855000"/>
      </dsp:txXfrm>
    </dsp:sp>
    <dsp:sp modelId="{DA3E2D85-9089-41B2-BB2B-CFA3CA94FC12}">
      <dsp:nvSpPr>
        <dsp:cNvPr id="0" name=""/>
        <dsp:cNvSpPr/>
      </dsp:nvSpPr>
      <dsp:spPr>
        <a:xfrm>
          <a:off x="4607673" y="907870"/>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DB7DC3-7C38-4E35-A8DF-CB4CE362C8F1}">
      <dsp:nvSpPr>
        <dsp:cNvPr id="0" name=""/>
        <dsp:cNvSpPr/>
      </dsp:nvSpPr>
      <dsp:spPr>
        <a:xfrm>
          <a:off x="3813075" y="2588467"/>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br>
            <a:rPr lang="en-US" sz="1100" kern="1200"/>
          </a:br>
          <a:r>
            <a:rPr lang="en-US" sz="1100" kern="1200">
              <a:solidFill>
                <a:schemeClr val="tx1"/>
              </a:solidFill>
            </a:rPr>
            <a:t>To enhance video categorization and predict popularity, techniques like sentiment analysis on comments and time series analysis on viewership statistics will be applied.</a:t>
          </a:r>
          <a:r>
            <a:rPr lang="en-US" sz="1100" kern="1200">
              <a:solidFill>
                <a:schemeClr val="tx1"/>
              </a:solidFill>
              <a:latin typeface="Calibri Light" panose="020F0302020204030204"/>
            </a:rPr>
            <a:t> </a:t>
          </a:r>
          <a:endParaRPr lang="en-US" sz="1100" kern="1200">
            <a:solidFill>
              <a:schemeClr val="tx1"/>
            </a:solidFill>
          </a:endParaRPr>
        </a:p>
      </dsp:txBody>
      <dsp:txXfrm>
        <a:off x="3813075" y="2588467"/>
        <a:ext cx="2889450" cy="855000"/>
      </dsp:txXfrm>
    </dsp:sp>
    <dsp:sp modelId="{B10ED972-8233-4896-B6FB-BC5E1457EDF6}">
      <dsp:nvSpPr>
        <dsp:cNvPr id="0" name=""/>
        <dsp:cNvSpPr/>
      </dsp:nvSpPr>
      <dsp:spPr>
        <a:xfrm>
          <a:off x="8002777" y="907870"/>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567B92-F1C4-4608-A19B-7B121CA4616C}">
      <dsp:nvSpPr>
        <dsp:cNvPr id="0" name=""/>
        <dsp:cNvSpPr/>
      </dsp:nvSpPr>
      <dsp:spPr>
        <a:xfrm>
          <a:off x="7208178" y="2588467"/>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solidFill>
                <a:schemeClr val="tx1"/>
              </a:solidFill>
            </a:rPr>
            <a:t>Amazon Athena capitalize on SQL queries for data operations, including aggregation, joining, and filtering.</a:t>
          </a:r>
        </a:p>
      </dsp:txBody>
      <dsp:txXfrm>
        <a:off x="7208178" y="2588467"/>
        <a:ext cx="2889450" cy="85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CFE2A-C071-428C-AE32-CF009214A4F0}" type="datetimeFigureOut">
              <a:t>2023/12/5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B9566-83FB-4B9C-813F-AEC56C512F4E}" type="slidenum">
              <a:t>‹#›</a:t>
            </a:fld>
            <a:endParaRPr lang="en-US"/>
          </a:p>
        </p:txBody>
      </p:sp>
    </p:spTree>
    <p:extLst>
      <p:ext uri="{BB962C8B-B14F-4D97-AF65-F5344CB8AC3E}">
        <p14:creationId xmlns:p14="http://schemas.microsoft.com/office/powerpoint/2010/main" val="374685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Developed a pipeline to load unstructured YouTube Data into AWS S3, then harnessed AWS Data Wrangler based on Python for data wrangling. The refined data was subsequently loaded into Amazon Redshift by building AWS Glue pipeline, ensuring data integrity and readiness for advanced querying and analytics</a:t>
            </a:r>
          </a:p>
        </p:txBody>
      </p:sp>
      <p:sp>
        <p:nvSpPr>
          <p:cNvPr id="4" name="Slide Number Placeholder 3"/>
          <p:cNvSpPr>
            <a:spLocks noGrp="1"/>
          </p:cNvSpPr>
          <p:nvPr>
            <p:ph type="sldNum" sz="quarter" idx="5"/>
          </p:nvPr>
        </p:nvSpPr>
        <p:spPr/>
        <p:txBody>
          <a:bodyPr/>
          <a:lstStyle/>
          <a:p>
            <a:fld id="{F20B9566-83FB-4B9C-813F-AEC56C512F4E}" type="slidenum">
              <a:t>4</a:t>
            </a:fld>
            <a:endParaRPr lang="en-US"/>
          </a:p>
        </p:txBody>
      </p:sp>
    </p:spTree>
    <p:extLst>
      <p:ext uri="{BB962C8B-B14F-4D97-AF65-F5344CB8AC3E}">
        <p14:creationId xmlns:p14="http://schemas.microsoft.com/office/powerpoint/2010/main" val="2335674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u="none" strike="noStrike">
                <a:solidFill>
                  <a:srgbClr val="D1D5DB"/>
                </a:solidFill>
                <a:effectLst/>
                <a:latin typeface="Söhne"/>
              </a:rPr>
              <a:t>Event-Driven</a:t>
            </a:r>
            <a:r>
              <a:rPr lang="en-US" altLang="zh-CN" b="0" i="0" u="none" strike="noStrike">
                <a:solidFill>
                  <a:srgbClr val="D1D5DB"/>
                </a:solidFill>
                <a:effectLst/>
                <a:latin typeface="Söhne"/>
              </a:rPr>
              <a:t>: Lambda functions are triggered by specific events from many AWS services, like S3 uploads</a:t>
            </a:r>
            <a:r>
              <a:rPr lang="zh-CN" altLang="en-US" b="0" i="0" u="none" strike="noStrike">
                <a:solidFill>
                  <a:srgbClr val="D1D5DB"/>
                </a:solidFill>
                <a:effectLst/>
                <a:latin typeface="Söhne"/>
              </a:rPr>
              <a:t> </a:t>
            </a:r>
            <a:r>
              <a:rPr lang="en-US" altLang="zh-CN" b="0" i="0" u="none" strike="noStrike">
                <a:solidFill>
                  <a:srgbClr val="D1D5DB"/>
                </a:solidFill>
                <a:effectLst/>
                <a:latin typeface="Söhne"/>
              </a:rPr>
              <a:t>and modification</a:t>
            </a:r>
          </a:p>
          <a:p>
            <a:pPr algn="l">
              <a:buFont typeface="Arial" panose="020B0604020202020204" pitchFamily="34" charset="0"/>
              <a:buChar char="•"/>
            </a:pPr>
            <a:r>
              <a:rPr lang="en-US" altLang="zh-CN" b="1" i="0" u="none" strike="noStrike">
                <a:solidFill>
                  <a:srgbClr val="D1D5DB"/>
                </a:solidFill>
                <a:effectLst/>
                <a:latin typeface="Söhne"/>
              </a:rPr>
              <a:t>Language Support</a:t>
            </a:r>
            <a:r>
              <a:rPr lang="en-US" altLang="zh-CN" b="0" i="0" u="none" strike="noStrike">
                <a:solidFill>
                  <a:srgbClr val="D1D5DB"/>
                </a:solidFill>
                <a:effectLst/>
                <a:latin typeface="Söhne"/>
              </a:rPr>
              <a:t>: Supports multiple programming languages, including Node.js, Python, Ruby, Java, Go, .NET Core, and custom runtimes.</a:t>
            </a:r>
          </a:p>
          <a:p>
            <a:pPr algn="l">
              <a:buFont typeface="Arial" panose="020B0604020202020204" pitchFamily="34" charset="0"/>
              <a:buChar char="•"/>
            </a:pPr>
            <a:r>
              <a:rPr lang="en-US" altLang="zh-CN" b="1" i="0" u="none" strike="noStrike">
                <a:solidFill>
                  <a:srgbClr val="D1D5DB"/>
                </a:solidFill>
                <a:effectLst/>
                <a:latin typeface="Söhne"/>
              </a:rPr>
              <a:t>Customizable</a:t>
            </a:r>
            <a:r>
              <a:rPr lang="en-US" altLang="zh-CN" b="0" i="0" u="none" strike="noStrike">
                <a:solidFill>
                  <a:srgbClr val="D1D5DB"/>
                </a:solidFill>
                <a:effectLst/>
                <a:latin typeface="Söhne"/>
              </a:rPr>
              <a:t>: Lambda allows you to bring in your own libraries, even native ones, or package your function as a container image.</a:t>
            </a:r>
          </a:p>
          <a:p>
            <a:pPr algn="l">
              <a:buFont typeface="Arial" panose="020B0604020202020204" pitchFamily="34" charset="0"/>
              <a:buChar char="•"/>
            </a:pPr>
            <a:r>
              <a:rPr lang="en-US" altLang="zh-CN" b="1" i="0" u="none" strike="noStrike">
                <a:solidFill>
                  <a:srgbClr val="D1D5DB"/>
                </a:solidFill>
                <a:effectLst/>
                <a:latin typeface="Söhne"/>
              </a:rPr>
              <a:t>Performance Monitoring</a:t>
            </a:r>
            <a:r>
              <a:rPr lang="en-US" altLang="zh-CN" b="0" i="0" u="none" strike="noStrike">
                <a:solidFill>
                  <a:srgbClr val="D1D5DB"/>
                </a:solidFill>
                <a:effectLst/>
                <a:latin typeface="Söhne"/>
              </a:rPr>
              <a:t>: Integration with AWS CloudWatch to monitor and log your Lambda functions' performance.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i="0" u="none" strike="noStrike">
                <a:solidFill>
                  <a:srgbClr val="D1D5DB"/>
                </a:solidFill>
                <a:effectLst/>
                <a:latin typeface="Söhne"/>
              </a:rPr>
              <a:t>Cost-Effective</a:t>
            </a:r>
            <a:r>
              <a:rPr lang="en-US" altLang="zh-CN" b="0" i="0" u="none" strike="noStrike">
                <a:solidFill>
                  <a:srgbClr val="D1D5DB"/>
                </a:solidFill>
                <a:effectLst/>
                <a:latin typeface="Söhne"/>
              </a:rPr>
              <a:t>: With Lambda, you pay only for the compute time you consume. There's no charge when your code isn't running.</a:t>
            </a:r>
            <a:endParaRPr kumimoji="1" lang="en-US" altLang="zh-CN"/>
          </a:p>
          <a:p>
            <a:pPr algn="l">
              <a:buFont typeface="Arial" panose="020B0604020202020204" pitchFamily="34" charset="0"/>
              <a:buChar char="•"/>
            </a:pPr>
            <a:endParaRPr lang="en-US" altLang="zh-CN"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u="none" strike="noStrike">
              <a:solidFill>
                <a:srgbClr val="D1D5DB"/>
              </a:solidFill>
              <a:effectLst/>
              <a:latin typeface="Söhne"/>
            </a:endParaRP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18</a:t>
            </a:fld>
            <a:endParaRPr lang="zh-CN" altLang="en-US"/>
          </a:p>
        </p:txBody>
      </p:sp>
    </p:spTree>
    <p:extLst>
      <p:ext uri="{BB962C8B-B14F-4D97-AF65-F5344CB8AC3E}">
        <p14:creationId xmlns:p14="http://schemas.microsoft.com/office/powerpoint/2010/main" val="1113338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u="none" strike="noStrike">
                <a:solidFill>
                  <a:srgbClr val="D1D5DB"/>
                </a:solidFill>
                <a:effectLst/>
                <a:latin typeface="Söhne"/>
              </a:rPr>
              <a:t>Event-Driven</a:t>
            </a:r>
            <a:r>
              <a:rPr lang="en-US" altLang="zh-CN" b="0" i="0" u="none" strike="noStrike">
                <a:solidFill>
                  <a:srgbClr val="D1D5DB"/>
                </a:solidFill>
                <a:effectLst/>
                <a:latin typeface="Söhne"/>
              </a:rPr>
              <a:t>: Lambda functions are triggered by specific events from many AWS services, like S3 uploads</a:t>
            </a:r>
            <a:r>
              <a:rPr lang="zh-CN" altLang="en-US" b="0" i="0" u="none" strike="noStrike">
                <a:solidFill>
                  <a:srgbClr val="D1D5DB"/>
                </a:solidFill>
                <a:effectLst/>
                <a:latin typeface="Söhne"/>
              </a:rPr>
              <a:t> </a:t>
            </a:r>
            <a:r>
              <a:rPr lang="en-US" altLang="zh-CN" b="0" i="0" u="none" strike="noStrike">
                <a:solidFill>
                  <a:srgbClr val="D1D5DB"/>
                </a:solidFill>
                <a:effectLst/>
                <a:latin typeface="Söhne"/>
              </a:rPr>
              <a:t>and modification</a:t>
            </a:r>
          </a:p>
          <a:p>
            <a:pPr algn="l">
              <a:buFont typeface="Arial" panose="020B0604020202020204" pitchFamily="34" charset="0"/>
              <a:buChar char="•"/>
            </a:pPr>
            <a:r>
              <a:rPr lang="en-US" altLang="zh-CN" b="1" i="0" u="none" strike="noStrike">
                <a:solidFill>
                  <a:srgbClr val="D1D5DB"/>
                </a:solidFill>
                <a:effectLst/>
                <a:latin typeface="Söhne"/>
              </a:rPr>
              <a:t>Language Support</a:t>
            </a:r>
            <a:r>
              <a:rPr lang="en-US" altLang="zh-CN" b="0" i="0" u="none" strike="noStrike">
                <a:solidFill>
                  <a:srgbClr val="D1D5DB"/>
                </a:solidFill>
                <a:effectLst/>
                <a:latin typeface="Söhne"/>
              </a:rPr>
              <a:t>: Supports multiple programming languages, including Node.js, Python, Ruby, Java, Go, .NET Core, and custom runtimes.</a:t>
            </a:r>
          </a:p>
          <a:p>
            <a:pPr algn="l">
              <a:buFont typeface="Arial" panose="020B0604020202020204" pitchFamily="34" charset="0"/>
              <a:buChar char="•"/>
            </a:pPr>
            <a:r>
              <a:rPr lang="en-US" altLang="zh-CN" b="1" i="0" u="none" strike="noStrike">
                <a:solidFill>
                  <a:srgbClr val="D1D5DB"/>
                </a:solidFill>
                <a:effectLst/>
                <a:latin typeface="Söhne"/>
              </a:rPr>
              <a:t>Customizable</a:t>
            </a:r>
            <a:r>
              <a:rPr lang="en-US" altLang="zh-CN" b="0" i="0" u="none" strike="noStrike">
                <a:solidFill>
                  <a:srgbClr val="D1D5DB"/>
                </a:solidFill>
                <a:effectLst/>
                <a:latin typeface="Söhne"/>
              </a:rPr>
              <a:t>: Lambda allows you to bring in your own libraries, even native ones, or package your function as a container image.</a:t>
            </a:r>
          </a:p>
          <a:p>
            <a:pPr algn="l">
              <a:buFont typeface="Arial" panose="020B0604020202020204" pitchFamily="34" charset="0"/>
              <a:buChar char="•"/>
            </a:pPr>
            <a:r>
              <a:rPr lang="en-US" altLang="zh-CN" b="1" i="0" u="none" strike="noStrike">
                <a:solidFill>
                  <a:srgbClr val="D1D5DB"/>
                </a:solidFill>
                <a:effectLst/>
                <a:latin typeface="Söhne"/>
              </a:rPr>
              <a:t>Performance Monitoring</a:t>
            </a:r>
            <a:r>
              <a:rPr lang="en-US" altLang="zh-CN" b="0" i="0" u="none" strike="noStrike">
                <a:solidFill>
                  <a:srgbClr val="D1D5DB"/>
                </a:solidFill>
                <a:effectLst/>
                <a:latin typeface="Söhne"/>
              </a:rPr>
              <a:t>: Integration with AWS CloudWatch to monitor and log your Lambda functions' performance.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i="0" u="none" strike="noStrike">
                <a:solidFill>
                  <a:srgbClr val="D1D5DB"/>
                </a:solidFill>
                <a:effectLst/>
                <a:latin typeface="Söhne"/>
              </a:rPr>
              <a:t>Cost-Effective</a:t>
            </a:r>
            <a:r>
              <a:rPr lang="en-US" altLang="zh-CN" b="0" i="0" u="none" strike="noStrike">
                <a:solidFill>
                  <a:srgbClr val="D1D5DB"/>
                </a:solidFill>
                <a:effectLst/>
                <a:latin typeface="Söhne"/>
              </a:rPr>
              <a:t>: With Lambda, you pay only for the compute time you consume. There's no charge when your code isn't running.</a:t>
            </a:r>
            <a:endParaRPr kumimoji="1" lang="en-US" altLang="zh-CN"/>
          </a:p>
          <a:p>
            <a:pPr algn="l">
              <a:buFont typeface="Arial" panose="020B0604020202020204" pitchFamily="34" charset="0"/>
              <a:buChar char="•"/>
            </a:pPr>
            <a:endParaRPr lang="en-US" altLang="zh-CN"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u="none" strike="noStrike">
              <a:solidFill>
                <a:srgbClr val="D1D5DB"/>
              </a:solidFill>
              <a:effectLst/>
              <a:latin typeface="Söhne"/>
            </a:endParaRP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19</a:t>
            </a:fld>
            <a:endParaRPr lang="zh-CN" altLang="en-US"/>
          </a:p>
        </p:txBody>
      </p:sp>
    </p:spTree>
    <p:extLst>
      <p:ext uri="{BB962C8B-B14F-4D97-AF65-F5344CB8AC3E}">
        <p14:creationId xmlns:p14="http://schemas.microsoft.com/office/powerpoint/2010/main" val="3845839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u="none" strike="noStrike">
                <a:solidFill>
                  <a:srgbClr val="D1D5DB"/>
                </a:solidFill>
                <a:effectLst/>
                <a:latin typeface="Söhne"/>
              </a:rPr>
              <a:t>Event-Driven</a:t>
            </a:r>
            <a:r>
              <a:rPr lang="en-US" altLang="zh-CN" b="0" i="0" u="none" strike="noStrike">
                <a:solidFill>
                  <a:srgbClr val="D1D5DB"/>
                </a:solidFill>
                <a:effectLst/>
                <a:latin typeface="Söhne"/>
              </a:rPr>
              <a:t>: Lambda functions are triggered by specific events from many AWS services, like S3 uploads</a:t>
            </a:r>
            <a:r>
              <a:rPr lang="zh-CN" altLang="en-US" b="0" i="0" u="none" strike="noStrike">
                <a:solidFill>
                  <a:srgbClr val="D1D5DB"/>
                </a:solidFill>
                <a:effectLst/>
                <a:latin typeface="Söhne"/>
              </a:rPr>
              <a:t> </a:t>
            </a:r>
            <a:r>
              <a:rPr lang="en-US" altLang="zh-CN" b="0" i="0" u="none" strike="noStrike">
                <a:solidFill>
                  <a:srgbClr val="D1D5DB"/>
                </a:solidFill>
                <a:effectLst/>
                <a:latin typeface="Söhne"/>
              </a:rPr>
              <a:t>and modification</a:t>
            </a:r>
          </a:p>
          <a:p>
            <a:pPr algn="l">
              <a:buFont typeface="Arial" panose="020B0604020202020204" pitchFamily="34" charset="0"/>
              <a:buChar char="•"/>
            </a:pPr>
            <a:r>
              <a:rPr lang="en-US" altLang="zh-CN" b="1" i="0" u="none" strike="noStrike">
                <a:solidFill>
                  <a:srgbClr val="D1D5DB"/>
                </a:solidFill>
                <a:effectLst/>
                <a:latin typeface="Söhne"/>
              </a:rPr>
              <a:t>Language Support</a:t>
            </a:r>
            <a:r>
              <a:rPr lang="en-US" altLang="zh-CN" b="0" i="0" u="none" strike="noStrike">
                <a:solidFill>
                  <a:srgbClr val="D1D5DB"/>
                </a:solidFill>
                <a:effectLst/>
                <a:latin typeface="Söhne"/>
              </a:rPr>
              <a:t>: Supports multiple programming languages, including Node.js, Python, Ruby, Java, Go, .NET Core, and custom runtimes.</a:t>
            </a:r>
          </a:p>
          <a:p>
            <a:pPr algn="l">
              <a:buFont typeface="Arial" panose="020B0604020202020204" pitchFamily="34" charset="0"/>
              <a:buChar char="•"/>
            </a:pPr>
            <a:r>
              <a:rPr lang="en-US" altLang="zh-CN" b="1" i="0" u="none" strike="noStrike">
                <a:solidFill>
                  <a:srgbClr val="D1D5DB"/>
                </a:solidFill>
                <a:effectLst/>
                <a:latin typeface="Söhne"/>
              </a:rPr>
              <a:t>Customizable</a:t>
            </a:r>
            <a:r>
              <a:rPr lang="en-US" altLang="zh-CN" b="0" i="0" u="none" strike="noStrike">
                <a:solidFill>
                  <a:srgbClr val="D1D5DB"/>
                </a:solidFill>
                <a:effectLst/>
                <a:latin typeface="Söhne"/>
              </a:rPr>
              <a:t>: Lambda allows you to bring in your own libraries, even native ones, or package your function as a container image.</a:t>
            </a:r>
          </a:p>
          <a:p>
            <a:pPr algn="l">
              <a:buFont typeface="Arial" panose="020B0604020202020204" pitchFamily="34" charset="0"/>
              <a:buChar char="•"/>
            </a:pPr>
            <a:r>
              <a:rPr lang="en-US" altLang="zh-CN" b="1" i="0" u="none" strike="noStrike">
                <a:solidFill>
                  <a:srgbClr val="D1D5DB"/>
                </a:solidFill>
                <a:effectLst/>
                <a:latin typeface="Söhne"/>
              </a:rPr>
              <a:t>Performance Monitoring</a:t>
            </a:r>
            <a:r>
              <a:rPr lang="en-US" altLang="zh-CN" b="0" i="0" u="none" strike="noStrike">
                <a:solidFill>
                  <a:srgbClr val="D1D5DB"/>
                </a:solidFill>
                <a:effectLst/>
                <a:latin typeface="Söhne"/>
              </a:rPr>
              <a:t>: Integration with AWS CloudWatch to monitor and log your Lambda functions' performance.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i="0" u="none" strike="noStrike">
                <a:solidFill>
                  <a:srgbClr val="D1D5DB"/>
                </a:solidFill>
                <a:effectLst/>
                <a:latin typeface="Söhne"/>
              </a:rPr>
              <a:t>Cost-Effective</a:t>
            </a:r>
            <a:r>
              <a:rPr lang="en-US" altLang="zh-CN" b="0" i="0" u="none" strike="noStrike">
                <a:solidFill>
                  <a:srgbClr val="D1D5DB"/>
                </a:solidFill>
                <a:effectLst/>
                <a:latin typeface="Söhne"/>
              </a:rPr>
              <a:t>: With Lambda, you pay only for the compute time you consume. There's no charge when your code isn't running.</a:t>
            </a:r>
            <a:endParaRPr kumimoji="1" lang="en-US" altLang="zh-CN"/>
          </a:p>
          <a:p>
            <a:pPr algn="l">
              <a:buFont typeface="Arial" panose="020B0604020202020204" pitchFamily="34" charset="0"/>
              <a:buChar char="•"/>
            </a:pPr>
            <a:endParaRPr lang="en-US" altLang="zh-CN"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u="none" strike="noStrike">
              <a:solidFill>
                <a:srgbClr val="D1D5DB"/>
              </a:solidFill>
              <a:effectLst/>
              <a:latin typeface="Söhne"/>
            </a:endParaRP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20</a:t>
            </a:fld>
            <a:endParaRPr lang="zh-CN" altLang="en-US"/>
          </a:p>
        </p:txBody>
      </p:sp>
    </p:spTree>
    <p:extLst>
      <p:ext uri="{BB962C8B-B14F-4D97-AF65-F5344CB8AC3E}">
        <p14:creationId xmlns:p14="http://schemas.microsoft.com/office/powerpoint/2010/main" val="3671388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u="none" strike="noStrike">
                <a:solidFill>
                  <a:srgbClr val="D1D5DB"/>
                </a:solidFill>
                <a:effectLst/>
                <a:latin typeface="Söhne"/>
              </a:rPr>
              <a:t>Event-Driven</a:t>
            </a:r>
            <a:r>
              <a:rPr lang="en-US" altLang="zh-CN" b="0" i="0" u="none" strike="noStrike">
                <a:solidFill>
                  <a:srgbClr val="D1D5DB"/>
                </a:solidFill>
                <a:effectLst/>
                <a:latin typeface="Söhne"/>
              </a:rPr>
              <a:t>: Lambda functions are triggered by specific events from many AWS services, like S3 uploads</a:t>
            </a:r>
            <a:r>
              <a:rPr lang="zh-CN" altLang="en-US" b="0" i="0" u="none" strike="noStrike">
                <a:solidFill>
                  <a:srgbClr val="D1D5DB"/>
                </a:solidFill>
                <a:effectLst/>
                <a:latin typeface="Söhne"/>
              </a:rPr>
              <a:t> </a:t>
            </a:r>
            <a:r>
              <a:rPr lang="en-US" altLang="zh-CN" b="0" i="0" u="none" strike="noStrike">
                <a:solidFill>
                  <a:srgbClr val="D1D5DB"/>
                </a:solidFill>
                <a:effectLst/>
                <a:latin typeface="Söhne"/>
              </a:rPr>
              <a:t>and modification</a:t>
            </a:r>
          </a:p>
          <a:p>
            <a:pPr algn="l">
              <a:buFont typeface="Arial" panose="020B0604020202020204" pitchFamily="34" charset="0"/>
              <a:buChar char="•"/>
            </a:pPr>
            <a:r>
              <a:rPr lang="en-US" altLang="zh-CN" b="1" i="0" u="none" strike="noStrike">
                <a:solidFill>
                  <a:srgbClr val="D1D5DB"/>
                </a:solidFill>
                <a:effectLst/>
                <a:latin typeface="Söhne"/>
              </a:rPr>
              <a:t>Language Support</a:t>
            </a:r>
            <a:r>
              <a:rPr lang="en-US" altLang="zh-CN" b="0" i="0" u="none" strike="noStrike">
                <a:solidFill>
                  <a:srgbClr val="D1D5DB"/>
                </a:solidFill>
                <a:effectLst/>
                <a:latin typeface="Söhne"/>
              </a:rPr>
              <a:t>: Supports multiple programming languages, including Node.js, Python, Ruby, Java, Go, .NET Core, and custom runtimes.</a:t>
            </a:r>
          </a:p>
          <a:p>
            <a:pPr algn="l">
              <a:buFont typeface="Arial" panose="020B0604020202020204" pitchFamily="34" charset="0"/>
              <a:buChar char="•"/>
            </a:pPr>
            <a:r>
              <a:rPr lang="en-US" altLang="zh-CN" b="1" i="0" u="none" strike="noStrike">
                <a:solidFill>
                  <a:srgbClr val="D1D5DB"/>
                </a:solidFill>
                <a:effectLst/>
                <a:latin typeface="Söhne"/>
              </a:rPr>
              <a:t>Customizable</a:t>
            </a:r>
            <a:r>
              <a:rPr lang="en-US" altLang="zh-CN" b="0" i="0" u="none" strike="noStrike">
                <a:solidFill>
                  <a:srgbClr val="D1D5DB"/>
                </a:solidFill>
                <a:effectLst/>
                <a:latin typeface="Söhne"/>
              </a:rPr>
              <a:t>: Lambda allows you to bring in your own libraries, even native ones, or package your function as a container image.</a:t>
            </a:r>
          </a:p>
          <a:p>
            <a:pPr algn="l">
              <a:buFont typeface="Arial" panose="020B0604020202020204" pitchFamily="34" charset="0"/>
              <a:buChar char="•"/>
            </a:pPr>
            <a:r>
              <a:rPr lang="en-US" altLang="zh-CN" b="1" i="0" u="none" strike="noStrike">
                <a:solidFill>
                  <a:srgbClr val="D1D5DB"/>
                </a:solidFill>
                <a:effectLst/>
                <a:latin typeface="Söhne"/>
              </a:rPr>
              <a:t>Performance Monitoring</a:t>
            </a:r>
            <a:r>
              <a:rPr lang="en-US" altLang="zh-CN" b="0" i="0" u="none" strike="noStrike">
                <a:solidFill>
                  <a:srgbClr val="D1D5DB"/>
                </a:solidFill>
                <a:effectLst/>
                <a:latin typeface="Söhne"/>
              </a:rPr>
              <a:t>: Integration with AWS CloudWatch to monitor and log your Lambda functions' performance.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i="0" u="none" strike="noStrike">
                <a:solidFill>
                  <a:srgbClr val="D1D5DB"/>
                </a:solidFill>
                <a:effectLst/>
                <a:latin typeface="Söhne"/>
              </a:rPr>
              <a:t>Cost-Effective</a:t>
            </a:r>
            <a:r>
              <a:rPr lang="en-US" altLang="zh-CN" b="0" i="0" u="none" strike="noStrike">
                <a:solidFill>
                  <a:srgbClr val="D1D5DB"/>
                </a:solidFill>
                <a:effectLst/>
                <a:latin typeface="Söhne"/>
              </a:rPr>
              <a:t>: With Lambda, you pay only for the compute time you consume. There's no charge when your code isn't running.</a:t>
            </a:r>
            <a:endParaRPr kumimoji="1" lang="en-US" altLang="zh-CN"/>
          </a:p>
          <a:p>
            <a:pPr algn="l">
              <a:buFont typeface="Arial" panose="020B0604020202020204" pitchFamily="34" charset="0"/>
              <a:buChar char="•"/>
            </a:pPr>
            <a:endParaRPr lang="en-US" altLang="zh-CN"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u="none" strike="noStrike">
              <a:solidFill>
                <a:srgbClr val="D1D5DB"/>
              </a:solidFill>
              <a:effectLst/>
              <a:latin typeface="Söhne"/>
            </a:endParaRP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21</a:t>
            </a:fld>
            <a:endParaRPr lang="zh-CN" altLang="en-US"/>
          </a:p>
        </p:txBody>
      </p:sp>
    </p:spTree>
    <p:extLst>
      <p:ext uri="{BB962C8B-B14F-4D97-AF65-F5344CB8AC3E}">
        <p14:creationId xmlns:p14="http://schemas.microsoft.com/office/powerpoint/2010/main" val="1184113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u="none" strike="noStrike">
                <a:solidFill>
                  <a:srgbClr val="D1D5DB"/>
                </a:solidFill>
                <a:effectLst/>
                <a:latin typeface="Söhne"/>
              </a:rPr>
              <a:t>Event-Driven</a:t>
            </a:r>
            <a:r>
              <a:rPr lang="en-US" altLang="zh-CN" b="0" i="0" u="none" strike="noStrike">
                <a:solidFill>
                  <a:srgbClr val="D1D5DB"/>
                </a:solidFill>
                <a:effectLst/>
                <a:latin typeface="Söhne"/>
              </a:rPr>
              <a:t>: Lambda functions are triggered by specific events from many AWS services, like S3 uploads</a:t>
            </a:r>
            <a:r>
              <a:rPr lang="zh-CN" altLang="en-US" b="0" i="0" u="none" strike="noStrike">
                <a:solidFill>
                  <a:srgbClr val="D1D5DB"/>
                </a:solidFill>
                <a:effectLst/>
                <a:latin typeface="Söhne"/>
              </a:rPr>
              <a:t> </a:t>
            </a:r>
            <a:r>
              <a:rPr lang="en-US" altLang="zh-CN" b="0" i="0" u="none" strike="noStrike">
                <a:solidFill>
                  <a:srgbClr val="D1D5DB"/>
                </a:solidFill>
                <a:effectLst/>
                <a:latin typeface="Söhne"/>
              </a:rPr>
              <a:t>and modification</a:t>
            </a:r>
          </a:p>
          <a:p>
            <a:pPr algn="l">
              <a:buFont typeface="Arial" panose="020B0604020202020204" pitchFamily="34" charset="0"/>
              <a:buChar char="•"/>
            </a:pPr>
            <a:r>
              <a:rPr lang="en-US" altLang="zh-CN" b="1" i="0" u="none" strike="noStrike">
                <a:solidFill>
                  <a:srgbClr val="D1D5DB"/>
                </a:solidFill>
                <a:effectLst/>
                <a:latin typeface="Söhne"/>
              </a:rPr>
              <a:t>Language Support</a:t>
            </a:r>
            <a:r>
              <a:rPr lang="en-US" altLang="zh-CN" b="0" i="0" u="none" strike="noStrike">
                <a:solidFill>
                  <a:srgbClr val="D1D5DB"/>
                </a:solidFill>
                <a:effectLst/>
                <a:latin typeface="Söhne"/>
              </a:rPr>
              <a:t>: Supports multiple programming languages, including Node.js, Python, Ruby, Java, Go, .NET Core, and custom runtimes.</a:t>
            </a:r>
          </a:p>
          <a:p>
            <a:pPr algn="l">
              <a:buFont typeface="Arial" panose="020B0604020202020204" pitchFamily="34" charset="0"/>
              <a:buChar char="•"/>
            </a:pPr>
            <a:r>
              <a:rPr lang="en-US" altLang="zh-CN" b="1" i="0" u="none" strike="noStrike">
                <a:solidFill>
                  <a:srgbClr val="D1D5DB"/>
                </a:solidFill>
                <a:effectLst/>
                <a:latin typeface="Söhne"/>
              </a:rPr>
              <a:t>Customizable</a:t>
            </a:r>
            <a:r>
              <a:rPr lang="en-US" altLang="zh-CN" b="0" i="0" u="none" strike="noStrike">
                <a:solidFill>
                  <a:srgbClr val="D1D5DB"/>
                </a:solidFill>
                <a:effectLst/>
                <a:latin typeface="Söhne"/>
              </a:rPr>
              <a:t>: Lambda allows you to bring in your own libraries, even native ones, or package your function as a container image.</a:t>
            </a:r>
          </a:p>
          <a:p>
            <a:pPr algn="l">
              <a:buFont typeface="Arial" panose="020B0604020202020204" pitchFamily="34" charset="0"/>
              <a:buChar char="•"/>
            </a:pPr>
            <a:r>
              <a:rPr lang="en-US" altLang="zh-CN" b="1" i="0" u="none" strike="noStrike">
                <a:solidFill>
                  <a:srgbClr val="D1D5DB"/>
                </a:solidFill>
                <a:effectLst/>
                <a:latin typeface="Söhne"/>
              </a:rPr>
              <a:t>Performance Monitoring</a:t>
            </a:r>
            <a:r>
              <a:rPr lang="en-US" altLang="zh-CN" b="0" i="0" u="none" strike="noStrike">
                <a:solidFill>
                  <a:srgbClr val="D1D5DB"/>
                </a:solidFill>
                <a:effectLst/>
                <a:latin typeface="Söhne"/>
              </a:rPr>
              <a:t>: Integration with AWS CloudWatch to monitor and log your Lambda functions' performance.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i="0" u="none" strike="noStrike">
                <a:solidFill>
                  <a:srgbClr val="D1D5DB"/>
                </a:solidFill>
                <a:effectLst/>
                <a:latin typeface="Söhne"/>
              </a:rPr>
              <a:t>Cost-Effective</a:t>
            </a:r>
            <a:r>
              <a:rPr lang="en-US" altLang="zh-CN" b="0" i="0" u="none" strike="noStrike">
                <a:solidFill>
                  <a:srgbClr val="D1D5DB"/>
                </a:solidFill>
                <a:effectLst/>
                <a:latin typeface="Söhne"/>
              </a:rPr>
              <a:t>: With Lambda, you pay only for the compute time you consume. There's no charge when your code isn't running.</a:t>
            </a:r>
            <a:endParaRPr kumimoji="1" lang="en-US" altLang="zh-CN"/>
          </a:p>
          <a:p>
            <a:pPr algn="l">
              <a:buFont typeface="Arial" panose="020B0604020202020204" pitchFamily="34" charset="0"/>
              <a:buChar char="•"/>
            </a:pPr>
            <a:endParaRPr lang="en-US" altLang="zh-CN"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u="none" strike="noStrike">
              <a:solidFill>
                <a:srgbClr val="D1D5DB"/>
              </a:solidFill>
              <a:effectLst/>
              <a:latin typeface="Söhne"/>
            </a:endParaRP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22</a:t>
            </a:fld>
            <a:endParaRPr lang="zh-CN" altLang="en-US"/>
          </a:p>
        </p:txBody>
      </p:sp>
    </p:spTree>
    <p:extLst>
      <p:ext uri="{BB962C8B-B14F-4D97-AF65-F5344CB8AC3E}">
        <p14:creationId xmlns:p14="http://schemas.microsoft.com/office/powerpoint/2010/main" val="613172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800"/>
              <a:t>AWS Glue is a fully managed extract, transform, and load (ETL) service that makes it easy for customers to prepare and load their data for analytics. It's a part of Amazon Web Services (AWS), a comprehensive cloud computing platform. Here are some key features and aspects of AWS Glue:</a:t>
            </a:r>
          </a:p>
          <a:p>
            <a:r>
              <a:rPr lang="zh-CN" altLang="en-US" sz="800"/>
              <a:t>Data Integration: AWS Glue simplifies the process of integrating data from various sources, preparing it for analysis, and loading it into data stores.</a:t>
            </a:r>
          </a:p>
          <a:p>
            <a:r>
              <a:rPr lang="zh-CN" altLang="en-US" sz="800"/>
              <a:t>Serverless Service: It's serverless, which means it automatically provisions the environment needed for the job, eliminating the need for server management by the user.</a:t>
            </a:r>
          </a:p>
          <a:p>
            <a:r>
              <a:rPr lang="zh-CN" altLang="en-US" sz="800"/>
              <a:t>ETL Script Generation: AWS Glue automatically generates the code needed to execute data transformations. It's based on PySpark (Python API for Apache Spark) but also supports Scala.</a:t>
            </a:r>
          </a:p>
          <a:p>
            <a:endParaRPr lang="zh-CN" altLang="en-US" sz="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u="none" strike="noStrike">
                <a:solidFill>
                  <a:srgbClr val="D1D5DB"/>
                </a:solidFill>
                <a:effectLst/>
                <a:latin typeface="Söhne"/>
              </a:rPr>
              <a:t>AWS Glue Crawler</a:t>
            </a:r>
            <a:r>
              <a:rPr lang="en-US" altLang="zh-CN" b="0" i="0" u="none" strike="noStrike">
                <a:solidFill>
                  <a:srgbClr val="D1D5DB"/>
                </a:solidFill>
                <a:effectLst/>
                <a:latin typeface="Söhne"/>
              </a:rPr>
              <a:t>: Automatically discovers and profiles your data via custom or built-in classifiers to recognize various formats and types.</a:t>
            </a:r>
          </a:p>
          <a:p>
            <a:pPr algn="l">
              <a:buFont typeface="Arial" panose="020B0604020202020204" pitchFamily="34" charset="0"/>
              <a:buChar char="•"/>
            </a:pPr>
            <a:r>
              <a:rPr lang="en-US" altLang="zh-CN" b="1" i="0" u="none" strike="noStrike">
                <a:solidFill>
                  <a:srgbClr val="D1D5DB"/>
                </a:solidFill>
                <a:effectLst/>
                <a:latin typeface="Söhne"/>
              </a:rPr>
              <a:t>Data Discovery</a:t>
            </a:r>
            <a:r>
              <a:rPr lang="en-US" altLang="zh-CN" b="0" i="0" u="none" strike="noStrike">
                <a:solidFill>
                  <a:srgbClr val="D1D5DB"/>
                </a:solidFill>
                <a:effectLst/>
                <a:latin typeface="Söhne"/>
              </a:rPr>
              <a:t>: Connects to data stores such as Amazon S3, RDS, Redshift, and DynamoDB, automatically inferring schema and data types.</a:t>
            </a:r>
          </a:p>
          <a:p>
            <a:pPr algn="l">
              <a:buFont typeface="Arial" panose="020B0604020202020204" pitchFamily="34" charset="0"/>
              <a:buChar char="•"/>
            </a:pPr>
            <a:r>
              <a:rPr lang="en-US" altLang="zh-CN" b="1" i="0" u="none" strike="noStrike">
                <a:solidFill>
                  <a:srgbClr val="D1D5DB"/>
                </a:solidFill>
                <a:effectLst/>
                <a:latin typeface="Söhne"/>
              </a:rPr>
              <a:t>Classification</a:t>
            </a:r>
            <a:r>
              <a:rPr lang="en-US" altLang="zh-CN" b="0" i="0" u="none" strike="noStrike">
                <a:solidFill>
                  <a:srgbClr val="D1D5DB"/>
                </a:solidFill>
                <a:effectLst/>
                <a:latin typeface="Söhne"/>
              </a:rPr>
              <a:t>: Uses classifiers to categorize data formats, enabling Glue to understand the structure of your data for processing.</a:t>
            </a:r>
          </a:p>
          <a:p>
            <a:pPr algn="l">
              <a:buFont typeface="Arial" panose="020B0604020202020204" pitchFamily="34" charset="0"/>
              <a:buChar char="•"/>
            </a:pPr>
            <a:r>
              <a:rPr lang="en-US" altLang="zh-CN" b="1" i="0" u="none" strike="noStrike">
                <a:solidFill>
                  <a:srgbClr val="D1D5DB"/>
                </a:solidFill>
                <a:effectLst/>
                <a:latin typeface="Söhne"/>
              </a:rPr>
              <a:t>Metadata Storage</a:t>
            </a:r>
            <a:r>
              <a:rPr lang="en-US" altLang="zh-CN" b="0" i="0" u="none" strike="noStrike">
                <a:solidFill>
                  <a:srgbClr val="D1D5DB"/>
                </a:solidFill>
                <a:effectLst/>
                <a:latin typeface="Söhne"/>
              </a:rPr>
              <a:t>: Writes metadata to the AWS Glue Data Catalog, creating a persistent metadata store for your data assets.</a:t>
            </a:r>
          </a:p>
          <a:p>
            <a:pPr algn="l">
              <a:buFont typeface="Arial" panose="020B0604020202020204" pitchFamily="34" charset="0"/>
              <a:buChar char="•"/>
            </a:pPr>
            <a:r>
              <a:rPr lang="en-US" altLang="zh-CN" b="1" i="0" u="none" strike="noStrike">
                <a:solidFill>
                  <a:srgbClr val="D1D5DB"/>
                </a:solidFill>
                <a:effectLst/>
                <a:latin typeface="Söhne"/>
              </a:rPr>
              <a:t>Data Catalog</a:t>
            </a:r>
            <a:r>
              <a:rPr lang="en-US" altLang="zh-CN" b="0" i="0" u="none" strike="noStrike">
                <a:solidFill>
                  <a:srgbClr val="D1D5DB"/>
                </a:solidFill>
                <a:effectLst/>
                <a:latin typeface="Söhne"/>
              </a:rPr>
              <a:t>: Centralized repository to store structural and operational metadata for all your data assets, making data searchable and </a:t>
            </a:r>
            <a:r>
              <a:rPr lang="en-US" altLang="zh-CN" b="0" i="0" u="none" strike="noStrike" err="1">
                <a:solidFill>
                  <a:srgbClr val="D1D5DB"/>
                </a:solidFill>
                <a:effectLst/>
                <a:latin typeface="Söhne"/>
              </a:rPr>
              <a:t>queryable</a:t>
            </a:r>
            <a:r>
              <a:rPr lang="en-US" altLang="zh-CN" b="0" i="0" u="none" strike="noStrike">
                <a:solidFill>
                  <a:srgbClr val="D1D5DB"/>
                </a:solidFill>
                <a:effectLst/>
                <a:latin typeface="Söhne"/>
              </a:rPr>
              <a:t>.</a:t>
            </a:r>
          </a:p>
          <a:p>
            <a:pPr algn="l">
              <a:buFont typeface="Arial" panose="020B0604020202020204" pitchFamily="34" charset="0"/>
              <a:buChar char="•"/>
            </a:pPr>
            <a:r>
              <a:rPr lang="en-US" altLang="zh-CN" b="1" i="0" u="none" strike="noStrike">
                <a:solidFill>
                  <a:srgbClr val="D1D5DB"/>
                </a:solidFill>
                <a:effectLst/>
                <a:latin typeface="Söhne"/>
              </a:rPr>
              <a:t>Integration</a:t>
            </a:r>
            <a:r>
              <a:rPr lang="en-US" altLang="zh-CN" b="0" i="0" u="none" strike="noStrike">
                <a:solidFill>
                  <a:srgbClr val="D1D5DB"/>
                </a:solidFill>
                <a:effectLst/>
                <a:latin typeface="Söhne"/>
              </a:rPr>
              <a:t>: Seamlessly integrates with other AWS analytics and management services to enable a serverless data integration service.</a:t>
            </a:r>
          </a:p>
          <a:p>
            <a:pPr algn="l">
              <a:buFont typeface="Arial" panose="020B0604020202020204" pitchFamily="34" charset="0"/>
              <a:buChar char="•"/>
            </a:pPr>
            <a:r>
              <a:rPr lang="en-US" altLang="zh-CN" b="1" i="0" u="none" strike="noStrike">
                <a:solidFill>
                  <a:srgbClr val="D1D5DB"/>
                </a:solidFill>
                <a:effectLst/>
                <a:latin typeface="Söhne"/>
              </a:rPr>
              <a:t>Serverless</a:t>
            </a:r>
            <a:r>
              <a:rPr lang="en-US" altLang="zh-CN" b="0" i="0" u="none" strike="noStrike">
                <a:solidFill>
                  <a:srgbClr val="D1D5DB"/>
                </a:solidFill>
                <a:effectLst/>
                <a:latin typeface="Söhne"/>
              </a:rPr>
              <a:t>: Fully managed service that requires no user-provisioned resources, reducing the operational overhead of data cataloging.</a:t>
            </a:r>
          </a:p>
          <a:p>
            <a:pPr algn="l">
              <a:buFont typeface="Arial" panose="020B0604020202020204" pitchFamily="34" charset="0"/>
              <a:buChar char="•"/>
            </a:pPr>
            <a:r>
              <a:rPr lang="en-US" altLang="zh-CN" b="1" i="0" u="none" strike="noStrike">
                <a:solidFill>
                  <a:srgbClr val="D1D5DB"/>
                </a:solidFill>
                <a:effectLst/>
                <a:latin typeface="Söhne"/>
              </a:rPr>
              <a:t>Scalability</a:t>
            </a:r>
            <a:r>
              <a:rPr lang="en-US" altLang="zh-CN" b="0" i="0" u="none" strike="noStrike">
                <a:solidFill>
                  <a:srgbClr val="D1D5DB"/>
                </a:solidFill>
                <a:effectLst/>
                <a:latin typeface="Söhne"/>
              </a:rPr>
              <a:t>: Scales to accommodate data cataloging and search operations for datasets ranging from small to petabyte-scale.</a:t>
            </a: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u="none" strike="noStrike">
                <a:solidFill>
                  <a:srgbClr val="D1D5DB"/>
                </a:solidFill>
                <a:effectLst/>
                <a:latin typeface="Söhne"/>
              </a:rPr>
              <a:t>AWS Glue Crawler</a:t>
            </a:r>
            <a:r>
              <a:rPr lang="en-US" altLang="zh-CN" b="0" i="0" u="none" strike="noStrike">
                <a:solidFill>
                  <a:srgbClr val="D1D5DB"/>
                </a:solidFill>
                <a:effectLst/>
                <a:latin typeface="Söhne"/>
              </a:rPr>
              <a:t>: Automatically discovers and profiles your data via custom or built-in classifiers to recognize various formats and types.</a:t>
            </a:r>
          </a:p>
          <a:p>
            <a:pPr algn="l">
              <a:buFont typeface="Arial" panose="020B0604020202020204" pitchFamily="34" charset="0"/>
              <a:buChar char="•"/>
            </a:pPr>
            <a:r>
              <a:rPr lang="en-US" altLang="zh-CN" b="1" i="0" u="none" strike="noStrike">
                <a:solidFill>
                  <a:srgbClr val="D1D5DB"/>
                </a:solidFill>
                <a:effectLst/>
                <a:latin typeface="Söhne"/>
              </a:rPr>
              <a:t>Data Discovery</a:t>
            </a:r>
            <a:r>
              <a:rPr lang="en-US" altLang="zh-CN" b="0" i="0" u="none" strike="noStrike">
                <a:solidFill>
                  <a:srgbClr val="D1D5DB"/>
                </a:solidFill>
                <a:effectLst/>
                <a:latin typeface="Söhne"/>
              </a:rPr>
              <a:t>: Connects to data stores such as Amazon S3, RDS, Redshift, and DynamoDB, automatically inferring schema and data types.</a:t>
            </a:r>
          </a:p>
          <a:p>
            <a:pPr algn="l">
              <a:buFont typeface="Arial" panose="020B0604020202020204" pitchFamily="34" charset="0"/>
              <a:buChar char="•"/>
            </a:pPr>
            <a:r>
              <a:rPr lang="en-US" altLang="zh-CN" b="1" i="0" u="none" strike="noStrike">
                <a:solidFill>
                  <a:srgbClr val="D1D5DB"/>
                </a:solidFill>
                <a:effectLst/>
                <a:latin typeface="Söhne"/>
              </a:rPr>
              <a:t>Classification</a:t>
            </a:r>
            <a:r>
              <a:rPr lang="en-US" altLang="zh-CN" b="0" i="0" u="none" strike="noStrike">
                <a:solidFill>
                  <a:srgbClr val="D1D5DB"/>
                </a:solidFill>
                <a:effectLst/>
                <a:latin typeface="Söhne"/>
              </a:rPr>
              <a:t>: Uses classifiers to categorize data formats, enabling Glue to understand the structure of your data for processing.</a:t>
            </a:r>
          </a:p>
          <a:p>
            <a:pPr algn="l">
              <a:buFont typeface="Arial" panose="020B0604020202020204" pitchFamily="34" charset="0"/>
              <a:buChar char="•"/>
            </a:pPr>
            <a:r>
              <a:rPr lang="en-US" altLang="zh-CN" b="1" i="0" u="none" strike="noStrike">
                <a:solidFill>
                  <a:srgbClr val="D1D5DB"/>
                </a:solidFill>
                <a:effectLst/>
                <a:latin typeface="Söhne"/>
              </a:rPr>
              <a:t>Metadata Storage</a:t>
            </a:r>
            <a:r>
              <a:rPr lang="en-US" altLang="zh-CN" b="0" i="0" u="none" strike="noStrike">
                <a:solidFill>
                  <a:srgbClr val="D1D5DB"/>
                </a:solidFill>
                <a:effectLst/>
                <a:latin typeface="Söhne"/>
              </a:rPr>
              <a:t>: Writes metadata to the AWS Glue Data Catalog, creating a persistent metadata store for your data assets.</a:t>
            </a:r>
          </a:p>
          <a:p>
            <a:pPr algn="l">
              <a:buFont typeface="Arial" panose="020B0604020202020204" pitchFamily="34" charset="0"/>
              <a:buChar char="•"/>
            </a:pPr>
            <a:r>
              <a:rPr lang="en-US" altLang="zh-CN" b="1" i="0" u="none" strike="noStrike">
                <a:solidFill>
                  <a:srgbClr val="D1D5DB"/>
                </a:solidFill>
                <a:effectLst/>
                <a:latin typeface="Söhne"/>
              </a:rPr>
              <a:t>Data Catalog</a:t>
            </a:r>
            <a:r>
              <a:rPr lang="en-US" altLang="zh-CN" b="0" i="0" u="none" strike="noStrike">
                <a:solidFill>
                  <a:srgbClr val="D1D5DB"/>
                </a:solidFill>
                <a:effectLst/>
                <a:latin typeface="Söhne"/>
              </a:rPr>
              <a:t>: Centralized repository to store structural and operational metadata for all your data assets, making data searchable and </a:t>
            </a:r>
            <a:r>
              <a:rPr lang="en-US" altLang="zh-CN" b="0" i="0" u="none" strike="noStrike" err="1">
                <a:solidFill>
                  <a:srgbClr val="D1D5DB"/>
                </a:solidFill>
                <a:effectLst/>
                <a:latin typeface="Söhne"/>
              </a:rPr>
              <a:t>queryable</a:t>
            </a:r>
            <a:r>
              <a:rPr lang="en-US" altLang="zh-CN" b="0" i="0" u="none" strike="noStrike">
                <a:solidFill>
                  <a:srgbClr val="D1D5DB"/>
                </a:solidFill>
                <a:effectLst/>
                <a:latin typeface="Söhne"/>
              </a:rPr>
              <a:t>.</a:t>
            </a:r>
          </a:p>
          <a:p>
            <a:pPr algn="l">
              <a:buFont typeface="Arial" panose="020B0604020202020204" pitchFamily="34" charset="0"/>
              <a:buChar char="•"/>
            </a:pPr>
            <a:r>
              <a:rPr lang="en-US" altLang="zh-CN" b="1" i="0" u="none" strike="noStrike">
                <a:solidFill>
                  <a:srgbClr val="D1D5DB"/>
                </a:solidFill>
                <a:effectLst/>
                <a:latin typeface="Söhne"/>
              </a:rPr>
              <a:t>Integration</a:t>
            </a:r>
            <a:r>
              <a:rPr lang="en-US" altLang="zh-CN" b="0" i="0" u="none" strike="noStrike">
                <a:solidFill>
                  <a:srgbClr val="D1D5DB"/>
                </a:solidFill>
                <a:effectLst/>
                <a:latin typeface="Söhne"/>
              </a:rPr>
              <a:t>: Seamlessly integrates with other AWS analytics and management services to enable a serverless data integration service.</a:t>
            </a:r>
          </a:p>
          <a:p>
            <a:pPr algn="l">
              <a:buFont typeface="Arial" panose="020B0604020202020204" pitchFamily="34" charset="0"/>
              <a:buChar char="•"/>
            </a:pPr>
            <a:r>
              <a:rPr lang="en-US" altLang="zh-CN" b="1" i="0" u="none" strike="noStrike">
                <a:solidFill>
                  <a:srgbClr val="D1D5DB"/>
                </a:solidFill>
                <a:effectLst/>
                <a:latin typeface="Söhne"/>
              </a:rPr>
              <a:t>Serverless</a:t>
            </a:r>
            <a:r>
              <a:rPr lang="en-US" altLang="zh-CN" b="0" i="0" u="none" strike="noStrike">
                <a:solidFill>
                  <a:srgbClr val="D1D5DB"/>
                </a:solidFill>
                <a:effectLst/>
                <a:latin typeface="Söhne"/>
              </a:rPr>
              <a:t>: Fully managed service that requires no user-provisioned resources, reducing the operational overhead of data cataloging.</a:t>
            </a:r>
          </a:p>
          <a:p>
            <a:pPr algn="l">
              <a:buFont typeface="Arial" panose="020B0604020202020204" pitchFamily="34" charset="0"/>
              <a:buChar char="•"/>
            </a:pPr>
            <a:r>
              <a:rPr lang="en-US" altLang="zh-CN" b="1" i="0" u="none" strike="noStrike">
                <a:solidFill>
                  <a:srgbClr val="D1D5DB"/>
                </a:solidFill>
                <a:effectLst/>
                <a:latin typeface="Söhne"/>
              </a:rPr>
              <a:t>Scalability</a:t>
            </a:r>
            <a:r>
              <a:rPr lang="en-US" altLang="zh-CN" b="0" i="0" u="none" strike="noStrike">
                <a:solidFill>
                  <a:srgbClr val="D1D5DB"/>
                </a:solidFill>
                <a:effectLst/>
                <a:latin typeface="Söhne"/>
              </a:rPr>
              <a:t>: Scales to accommodate data cataloging and search operations for datasets ranging from small to petabyte-scale.</a:t>
            </a: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25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A schema, in the context of databases and data management, is a critical concept that refers to the organizational blueprint of a database or dataset. It defines how data is structured, organized, and related to each other. </a:t>
            </a:r>
            <a:r>
              <a:rPr kumimoji="1" lang="en-US" altLang="zh-CN"/>
              <a:t> AWS Glue crawler can read the data file and give you the correct schema automatically.</a:t>
            </a:r>
            <a:endParaRPr kumimoji="1" lang="zh-CN" altLang="en-US"/>
          </a:p>
          <a:p>
            <a:r>
              <a:rPr kumimoji="1" lang="zh-CN" altLang="en-US"/>
              <a:t>Why is Schema Important?</a:t>
            </a:r>
          </a:p>
          <a:p>
            <a:r>
              <a:rPr kumimoji="1" lang="zh-CN" altLang="en-US"/>
              <a:t>Organization and Clarity</a:t>
            </a:r>
          </a:p>
          <a:p>
            <a:r>
              <a:rPr kumimoji="1" lang="zh-CN" altLang="en-US"/>
              <a:t>Data Integrity and Consistency</a:t>
            </a:r>
          </a:p>
          <a:p>
            <a:r>
              <a:rPr kumimoji="1" lang="zh-CN" altLang="en-US"/>
              <a:t>Efficiency in Data Retrieval</a:t>
            </a:r>
          </a:p>
          <a:p>
            <a:r>
              <a:rPr kumimoji="1" lang="zh-CN" altLang="en-US"/>
              <a:t>Ease of Scaling and Modification</a:t>
            </a:r>
          </a:p>
          <a:p>
            <a:r>
              <a:rPr kumimoji="1" lang="zh-CN" altLang="en-US"/>
              <a:t>Collaboration and Communication</a:t>
            </a:r>
          </a:p>
        </p:txBody>
      </p:sp>
      <p:sp>
        <p:nvSpPr>
          <p:cNvPr id="4" name="灯片编号占位符 3"/>
          <p:cNvSpPr>
            <a:spLocks noGrp="1"/>
          </p:cNvSpPr>
          <p:nvPr>
            <p:ph type="sldNum" sz="quarter" idx="5"/>
          </p:nvPr>
        </p:nvSpPr>
        <p:spPr/>
        <p:txBody>
          <a:bodyPr/>
          <a:lstStyle/>
          <a:p>
            <a:fld id="{F20B9566-83FB-4B9C-813F-AEC56C512F4E}" type="slidenum">
              <a:rPr lang="en-US" altLang="zh-CN" smtClean="0"/>
              <a:t>26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From the table we can see that, the schema is not correct and this is because the data is too big (325MB) and it is too complicated the crawler can’t read the header automatically.</a:t>
            </a:r>
          </a:p>
          <a:p>
            <a:r>
              <a:rPr lang="en-US" altLang="zh-CN"/>
              <a:t>To avoid that: 1, Divide data in to small dataset 2, if your dataset contains multiple files, they must adhere to a consistent format and structure 3,Check the hidden character and hidden issues. 4 USE CLASSIFIER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Leveraged Amazon Athena and Amazon SageMaker for advanced data analysis, employing machine learning algorithms for sentiment analysis, time series, and regression analysis to predict video popularity and viewer engagement patterns.</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F20B9566-83FB-4B9C-813F-AEC56C512F4E}" type="slidenum">
              <a:t>8</a:t>
            </a:fld>
            <a:endParaRPr lang="en-US"/>
          </a:p>
        </p:txBody>
      </p:sp>
    </p:spTree>
    <p:extLst>
      <p:ext uri="{BB962C8B-B14F-4D97-AF65-F5344CB8AC3E}">
        <p14:creationId xmlns:p14="http://schemas.microsoft.com/office/powerpoint/2010/main" val="1727631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Classfier is a custom data(schema) interpret tool or mechanism in Glue, which helps Glue crawler interpret the data correctly.</a:t>
            </a:r>
          </a:p>
          <a:p>
            <a:r>
              <a:rPr kumimoji="1" lang="en-US" altLang="zh-CN"/>
              <a:t>1 Detect heading, 2 has heading, 3 no heading </a:t>
            </a:r>
          </a:p>
        </p:txBody>
      </p:sp>
      <p:sp>
        <p:nvSpPr>
          <p:cNvPr id="4" name="灯片编号占位符 3"/>
          <p:cNvSpPr>
            <a:spLocks noGrp="1"/>
          </p:cNvSpPr>
          <p:nvPr>
            <p:ph type="sldNum" sz="quarter" idx="5"/>
          </p:nvPr>
        </p:nvSpPr>
        <p:spPr/>
        <p:txBody>
          <a:bodyPr/>
          <a:lstStyle/>
          <a:p>
            <a:fld id="{F20B9566-83FB-4B9C-813F-AEC56C512F4E}" type="slidenum">
              <a:rPr lang="en-US" altLang="zh-CN" smtClean="0"/>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u="none" strike="noStrike">
                <a:solidFill>
                  <a:srgbClr val="D1D5DB"/>
                </a:solidFill>
                <a:effectLst/>
                <a:latin typeface="Söhne"/>
              </a:rPr>
              <a:t>AWS Glue Crawler</a:t>
            </a:r>
            <a:r>
              <a:rPr lang="en-US" altLang="zh-CN" b="0" i="0" u="none" strike="noStrike">
                <a:solidFill>
                  <a:srgbClr val="D1D5DB"/>
                </a:solidFill>
                <a:effectLst/>
                <a:latin typeface="Söhne"/>
              </a:rPr>
              <a:t>: Automatically discovers and profiles your data via custom or built-in classifiers to recognize various formats and types.</a:t>
            </a:r>
          </a:p>
          <a:p>
            <a:pPr algn="l">
              <a:buFont typeface="Arial" panose="020B0604020202020204" pitchFamily="34" charset="0"/>
              <a:buChar char="•"/>
            </a:pPr>
            <a:r>
              <a:rPr lang="en-US" altLang="zh-CN" b="1" i="0" u="none" strike="noStrike">
                <a:solidFill>
                  <a:srgbClr val="D1D5DB"/>
                </a:solidFill>
                <a:effectLst/>
                <a:latin typeface="Söhne"/>
              </a:rPr>
              <a:t>Data Discovery</a:t>
            </a:r>
            <a:r>
              <a:rPr lang="en-US" altLang="zh-CN" b="0" i="0" u="none" strike="noStrike">
                <a:solidFill>
                  <a:srgbClr val="D1D5DB"/>
                </a:solidFill>
                <a:effectLst/>
                <a:latin typeface="Söhne"/>
              </a:rPr>
              <a:t>: Connects to data stores such as Amazon S3, RDS, Redshift, and DynamoDB, automatically inferring schema and data types.</a:t>
            </a:r>
          </a:p>
          <a:p>
            <a:pPr algn="l">
              <a:buFont typeface="Arial" panose="020B0604020202020204" pitchFamily="34" charset="0"/>
              <a:buChar char="•"/>
            </a:pPr>
            <a:r>
              <a:rPr lang="en-US" altLang="zh-CN" b="1" i="0" u="none" strike="noStrike">
                <a:solidFill>
                  <a:srgbClr val="D1D5DB"/>
                </a:solidFill>
                <a:effectLst/>
                <a:latin typeface="Söhne"/>
              </a:rPr>
              <a:t>Classification</a:t>
            </a:r>
            <a:r>
              <a:rPr lang="en-US" altLang="zh-CN" b="0" i="0" u="none" strike="noStrike">
                <a:solidFill>
                  <a:srgbClr val="D1D5DB"/>
                </a:solidFill>
                <a:effectLst/>
                <a:latin typeface="Söhne"/>
              </a:rPr>
              <a:t>: Uses classifiers to categorize data formats, enabling Glue to understand the structure of your data for processing.</a:t>
            </a:r>
          </a:p>
          <a:p>
            <a:pPr algn="l">
              <a:buFont typeface="Arial" panose="020B0604020202020204" pitchFamily="34" charset="0"/>
              <a:buChar char="•"/>
            </a:pPr>
            <a:r>
              <a:rPr lang="en-US" altLang="zh-CN" b="1" i="0" u="none" strike="noStrike">
                <a:solidFill>
                  <a:srgbClr val="D1D5DB"/>
                </a:solidFill>
                <a:effectLst/>
                <a:latin typeface="Söhne"/>
              </a:rPr>
              <a:t>Metadata Storage</a:t>
            </a:r>
            <a:r>
              <a:rPr lang="en-US" altLang="zh-CN" b="0" i="0" u="none" strike="noStrike">
                <a:solidFill>
                  <a:srgbClr val="D1D5DB"/>
                </a:solidFill>
                <a:effectLst/>
                <a:latin typeface="Söhne"/>
              </a:rPr>
              <a:t>: Writes metadata to the AWS Glue Data Catalog, creating a persistent metadata store for your data assets.</a:t>
            </a:r>
          </a:p>
          <a:p>
            <a:pPr algn="l">
              <a:buFont typeface="Arial" panose="020B0604020202020204" pitchFamily="34" charset="0"/>
              <a:buChar char="•"/>
            </a:pPr>
            <a:r>
              <a:rPr lang="en-US" altLang="zh-CN" b="1" i="0" u="none" strike="noStrike">
                <a:solidFill>
                  <a:srgbClr val="D1D5DB"/>
                </a:solidFill>
                <a:effectLst/>
                <a:latin typeface="Söhne"/>
              </a:rPr>
              <a:t>Data Catalog</a:t>
            </a:r>
            <a:r>
              <a:rPr lang="en-US" altLang="zh-CN" b="0" i="0" u="none" strike="noStrike">
                <a:solidFill>
                  <a:srgbClr val="D1D5DB"/>
                </a:solidFill>
                <a:effectLst/>
                <a:latin typeface="Söhne"/>
              </a:rPr>
              <a:t>: Centralized repository to store structural and operational metadata for all your data assets, making data searchable and </a:t>
            </a:r>
            <a:r>
              <a:rPr lang="en-US" altLang="zh-CN" b="0" i="0" u="none" strike="noStrike" err="1">
                <a:solidFill>
                  <a:srgbClr val="D1D5DB"/>
                </a:solidFill>
                <a:effectLst/>
                <a:latin typeface="Söhne"/>
              </a:rPr>
              <a:t>queryable</a:t>
            </a:r>
            <a:r>
              <a:rPr lang="en-US" altLang="zh-CN" b="0" i="0" u="none" strike="noStrike">
                <a:solidFill>
                  <a:srgbClr val="D1D5DB"/>
                </a:solidFill>
                <a:effectLst/>
                <a:latin typeface="Söhne"/>
              </a:rPr>
              <a:t>.</a:t>
            </a:r>
          </a:p>
          <a:p>
            <a:pPr algn="l">
              <a:buFont typeface="Arial" panose="020B0604020202020204" pitchFamily="34" charset="0"/>
              <a:buChar char="•"/>
            </a:pPr>
            <a:r>
              <a:rPr lang="en-US" altLang="zh-CN" b="1" i="0" u="none" strike="noStrike">
                <a:solidFill>
                  <a:srgbClr val="D1D5DB"/>
                </a:solidFill>
                <a:effectLst/>
                <a:latin typeface="Söhne"/>
              </a:rPr>
              <a:t>Integration</a:t>
            </a:r>
            <a:r>
              <a:rPr lang="en-US" altLang="zh-CN" b="0" i="0" u="none" strike="noStrike">
                <a:solidFill>
                  <a:srgbClr val="D1D5DB"/>
                </a:solidFill>
                <a:effectLst/>
                <a:latin typeface="Söhne"/>
              </a:rPr>
              <a:t>: Seamlessly integrates with other AWS analytics and management services to enable a serverless data integration service.</a:t>
            </a:r>
          </a:p>
          <a:p>
            <a:pPr algn="l">
              <a:buFont typeface="Arial" panose="020B0604020202020204" pitchFamily="34" charset="0"/>
              <a:buChar char="•"/>
            </a:pPr>
            <a:r>
              <a:rPr lang="en-US" altLang="zh-CN" b="1" i="0" u="none" strike="noStrike">
                <a:solidFill>
                  <a:srgbClr val="D1D5DB"/>
                </a:solidFill>
                <a:effectLst/>
                <a:latin typeface="Söhne"/>
              </a:rPr>
              <a:t>Serverless</a:t>
            </a:r>
            <a:r>
              <a:rPr lang="en-US" altLang="zh-CN" b="0" i="0" u="none" strike="noStrike">
                <a:solidFill>
                  <a:srgbClr val="D1D5DB"/>
                </a:solidFill>
                <a:effectLst/>
                <a:latin typeface="Söhne"/>
              </a:rPr>
              <a:t>: Fully managed service that requires no user-provisioned resources, reducing the operational overhead of data cataloging.</a:t>
            </a:r>
          </a:p>
          <a:p>
            <a:pPr algn="l">
              <a:buFont typeface="Arial" panose="020B0604020202020204" pitchFamily="34" charset="0"/>
              <a:buChar char="•"/>
            </a:pPr>
            <a:r>
              <a:rPr lang="en-US" altLang="zh-CN" b="1" i="0" u="none" strike="noStrike">
                <a:solidFill>
                  <a:srgbClr val="D1D5DB"/>
                </a:solidFill>
                <a:effectLst/>
                <a:latin typeface="Söhne"/>
              </a:rPr>
              <a:t>Scalability</a:t>
            </a:r>
            <a:r>
              <a:rPr lang="en-US" altLang="zh-CN" b="0" i="0" u="none" strike="noStrike">
                <a:solidFill>
                  <a:srgbClr val="D1D5DB"/>
                </a:solidFill>
                <a:effectLst/>
                <a:latin typeface="Söhne"/>
              </a:rPr>
              <a:t>: Scales to accommodate data cataloging and search operations for datasets ranging from small to petabyte-scale.</a:t>
            </a: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u="none" strike="noStrike">
                <a:solidFill>
                  <a:srgbClr val="D1D5DB"/>
                </a:solidFill>
                <a:effectLst/>
                <a:latin typeface="Söhne"/>
              </a:rPr>
              <a:t>Integration</a:t>
            </a:r>
            <a:r>
              <a:rPr lang="en-US" altLang="zh-CN" b="0" i="0" u="none" strike="noStrike">
                <a:solidFill>
                  <a:srgbClr val="D1D5DB"/>
                </a:solidFill>
                <a:effectLst/>
                <a:latin typeface="Söhne"/>
              </a:rPr>
              <a:t>: Seamlessly integrates with other AWS analytics and management services to enable a serverless data integration service.</a:t>
            </a:r>
          </a:p>
          <a:p>
            <a:r>
              <a:rPr kumimoji="1" lang="en-US" altLang="zh-CN"/>
              <a:t>With Data Catalog we can integration the data by AWS builtin algorithm such as we can use Athena to write query directly, or use quicksight to intepret data directly and also use Glue Studio ETL pipeline to do ETL process.</a:t>
            </a:r>
          </a:p>
        </p:txBody>
      </p:sp>
      <p:sp>
        <p:nvSpPr>
          <p:cNvPr id="4" name="灯片编号占位符 3"/>
          <p:cNvSpPr>
            <a:spLocks noGrp="1"/>
          </p:cNvSpPr>
          <p:nvPr>
            <p:ph type="sldNum" sz="quarter" idx="5"/>
          </p:nvPr>
        </p:nvSpPr>
        <p:spPr/>
        <p:txBody>
          <a:bodyPr/>
          <a:lstStyle/>
          <a:p>
            <a:fld id="{F20B9566-83FB-4B9C-813F-AEC56C512F4E}" type="slidenum">
              <a:rPr lang="en-US" altLang="zh-CN" smtClean="0"/>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u="none" strike="noStrike">
                <a:solidFill>
                  <a:srgbClr val="D1D5DB"/>
                </a:solidFill>
                <a:effectLst/>
                <a:latin typeface="Söhne"/>
              </a:rPr>
              <a:t>Event-Driven</a:t>
            </a:r>
            <a:r>
              <a:rPr lang="en-US" altLang="zh-CN" b="0" i="0" u="none" strike="noStrike">
                <a:solidFill>
                  <a:srgbClr val="D1D5DB"/>
                </a:solidFill>
                <a:effectLst/>
                <a:latin typeface="Söhne"/>
              </a:rPr>
              <a:t>: Lambda functions are triggered by specific events from many AWS services, like S3 uploads</a:t>
            </a:r>
            <a:r>
              <a:rPr lang="zh-CN" altLang="en-US" b="0" i="0" u="none" strike="noStrike">
                <a:solidFill>
                  <a:srgbClr val="D1D5DB"/>
                </a:solidFill>
                <a:effectLst/>
                <a:latin typeface="Söhne"/>
              </a:rPr>
              <a:t> </a:t>
            </a:r>
            <a:r>
              <a:rPr lang="en-US" altLang="zh-CN" b="0" i="0" u="none" strike="noStrike">
                <a:solidFill>
                  <a:srgbClr val="D1D5DB"/>
                </a:solidFill>
                <a:effectLst/>
                <a:latin typeface="Söhne"/>
              </a:rPr>
              <a:t>and modification</a:t>
            </a:r>
          </a:p>
          <a:p>
            <a:pPr algn="l">
              <a:buFont typeface="Arial" panose="020B0604020202020204" pitchFamily="34" charset="0"/>
              <a:buChar char="•"/>
            </a:pPr>
            <a:r>
              <a:rPr lang="en-US" altLang="zh-CN" b="1" i="0" u="none" strike="noStrike">
                <a:solidFill>
                  <a:srgbClr val="D1D5DB"/>
                </a:solidFill>
                <a:effectLst/>
                <a:latin typeface="Söhne"/>
              </a:rPr>
              <a:t>Language Support</a:t>
            </a:r>
            <a:r>
              <a:rPr lang="en-US" altLang="zh-CN" b="0" i="0" u="none" strike="noStrike">
                <a:solidFill>
                  <a:srgbClr val="D1D5DB"/>
                </a:solidFill>
                <a:effectLst/>
                <a:latin typeface="Söhne"/>
              </a:rPr>
              <a:t>: Supports multiple programming languages, including Node.js, Python, Ruby, Java, Go, .NET Core, and custom runtimes.</a:t>
            </a:r>
          </a:p>
          <a:p>
            <a:pPr algn="l">
              <a:buFont typeface="Arial" panose="020B0604020202020204" pitchFamily="34" charset="0"/>
              <a:buChar char="•"/>
            </a:pPr>
            <a:r>
              <a:rPr lang="en-US" altLang="zh-CN" b="1" i="0" u="none" strike="noStrike">
                <a:solidFill>
                  <a:srgbClr val="D1D5DB"/>
                </a:solidFill>
                <a:effectLst/>
                <a:latin typeface="Söhne"/>
              </a:rPr>
              <a:t>Customizable</a:t>
            </a:r>
            <a:r>
              <a:rPr lang="en-US" altLang="zh-CN" b="0" i="0" u="none" strike="noStrike">
                <a:solidFill>
                  <a:srgbClr val="D1D5DB"/>
                </a:solidFill>
                <a:effectLst/>
                <a:latin typeface="Söhne"/>
              </a:rPr>
              <a:t>: Lambda allows you to bring in your own libraries, even native ones, or package your function as a container image.</a:t>
            </a:r>
          </a:p>
          <a:p>
            <a:pPr algn="l">
              <a:buFont typeface="Arial" panose="020B0604020202020204" pitchFamily="34" charset="0"/>
              <a:buChar char="•"/>
            </a:pPr>
            <a:r>
              <a:rPr lang="en-US" altLang="zh-CN" b="1" i="0" u="none" strike="noStrike">
                <a:solidFill>
                  <a:srgbClr val="D1D5DB"/>
                </a:solidFill>
                <a:effectLst/>
                <a:latin typeface="Söhne"/>
              </a:rPr>
              <a:t>Performance Monitoring</a:t>
            </a:r>
            <a:r>
              <a:rPr lang="en-US" altLang="zh-CN" b="0" i="0" u="none" strike="noStrike">
                <a:solidFill>
                  <a:srgbClr val="D1D5DB"/>
                </a:solidFill>
                <a:effectLst/>
                <a:latin typeface="Söhne"/>
              </a:rPr>
              <a:t>: Integration with AWS CloudWatch to monitor and log your Lambda functions' performance.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b="1" i="0" u="none" strike="noStrike">
                <a:solidFill>
                  <a:srgbClr val="D1D5DB"/>
                </a:solidFill>
                <a:effectLst/>
                <a:latin typeface="Söhne"/>
              </a:rPr>
              <a:t>Cost-Effective</a:t>
            </a:r>
            <a:r>
              <a:rPr lang="en-US" altLang="zh-CN" b="0" i="0" u="none" strike="noStrike">
                <a:solidFill>
                  <a:srgbClr val="D1D5DB"/>
                </a:solidFill>
                <a:effectLst/>
                <a:latin typeface="Söhne"/>
              </a:rPr>
              <a:t>: With Lambda, you pay only for the compute time you consume. There's no charge when your code isn't running.</a:t>
            </a:r>
            <a:endParaRPr kumimoji="1" lang="en-US" altLang="zh-CN"/>
          </a:p>
          <a:p>
            <a:pPr algn="l">
              <a:buFont typeface="Arial" panose="020B0604020202020204" pitchFamily="34" charset="0"/>
              <a:buChar char="•"/>
            </a:pPr>
            <a:endParaRPr lang="en-US" altLang="zh-CN"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u="none" strike="noStrike">
              <a:solidFill>
                <a:srgbClr val="D1D5DB"/>
              </a:solidFill>
              <a:effectLst/>
              <a:latin typeface="Söhne"/>
            </a:endParaRP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u="none" strike="noStrike">
                <a:solidFill>
                  <a:srgbClr val="D1D5DB"/>
                </a:solidFill>
                <a:effectLst/>
                <a:latin typeface="Söhne"/>
              </a:rPr>
              <a:t>Event-Driven</a:t>
            </a:r>
            <a:r>
              <a:rPr lang="en-US" altLang="zh-CN" b="0" i="0" u="none" strike="noStrike">
                <a:solidFill>
                  <a:srgbClr val="D1D5DB"/>
                </a:solidFill>
                <a:effectLst/>
                <a:latin typeface="Söhne"/>
              </a:rPr>
              <a:t>: Lambda functions are triggered by specific events from many AWS services, like S3 uploads</a:t>
            </a:r>
            <a:r>
              <a:rPr lang="zh-CN" altLang="en-US" b="0" i="0" u="none" strike="noStrike">
                <a:solidFill>
                  <a:srgbClr val="D1D5DB"/>
                </a:solidFill>
                <a:effectLst/>
                <a:latin typeface="Söhne"/>
              </a:rPr>
              <a:t> </a:t>
            </a:r>
            <a:r>
              <a:rPr lang="en-US" altLang="zh-CN" b="0" i="0" u="none" strike="noStrike">
                <a:solidFill>
                  <a:srgbClr val="D1D5DB"/>
                </a:solidFill>
                <a:effectLst/>
                <a:latin typeface="Söhne"/>
              </a:rPr>
              <a:t>and modification</a:t>
            </a:r>
          </a:p>
          <a:p>
            <a:pPr algn="l">
              <a:buFont typeface="Arial" panose="020B0604020202020204" pitchFamily="34" charset="0"/>
              <a:buChar char="•"/>
            </a:pPr>
            <a:r>
              <a:rPr lang="en-US" altLang="zh-CN" b="1" i="0" u="none" strike="noStrike">
                <a:solidFill>
                  <a:srgbClr val="D1D5DB"/>
                </a:solidFill>
                <a:effectLst/>
                <a:latin typeface="Söhne"/>
              </a:rPr>
              <a:t>Language Support</a:t>
            </a:r>
            <a:r>
              <a:rPr lang="en-US" altLang="zh-CN" b="0" i="0" u="none" strike="noStrike">
                <a:solidFill>
                  <a:srgbClr val="D1D5DB"/>
                </a:solidFill>
                <a:effectLst/>
                <a:latin typeface="Söhne"/>
              </a:rPr>
              <a:t>: Supports multiple programming languages, including Node.js, Python, Ruby, Java, Go, .NET Core, and custom runtimes.</a:t>
            </a:r>
          </a:p>
          <a:p>
            <a:pPr algn="l">
              <a:buFont typeface="Arial" panose="020B0604020202020204" pitchFamily="34" charset="0"/>
              <a:buChar char="•"/>
            </a:pPr>
            <a:r>
              <a:rPr lang="en-US" altLang="zh-CN" b="1" i="0" u="none" strike="noStrike">
                <a:solidFill>
                  <a:srgbClr val="D1D5DB"/>
                </a:solidFill>
                <a:effectLst/>
                <a:latin typeface="Söhne"/>
              </a:rPr>
              <a:t>Customizable</a:t>
            </a:r>
            <a:r>
              <a:rPr lang="en-US" altLang="zh-CN" b="0" i="0" u="none" strike="noStrike">
                <a:solidFill>
                  <a:srgbClr val="D1D5DB"/>
                </a:solidFill>
                <a:effectLst/>
                <a:latin typeface="Söhne"/>
              </a:rPr>
              <a:t>: Lambda allows you to bring in your own libraries, even native ones, or package your function as a container image.</a:t>
            </a:r>
          </a:p>
          <a:p>
            <a:pPr algn="l">
              <a:buFont typeface="Arial" panose="020B0604020202020204" pitchFamily="34" charset="0"/>
              <a:buChar char="•"/>
            </a:pPr>
            <a:r>
              <a:rPr lang="en-US" altLang="zh-CN" b="1" i="0" u="none" strike="noStrike">
                <a:solidFill>
                  <a:srgbClr val="D1D5DB"/>
                </a:solidFill>
                <a:effectLst/>
                <a:latin typeface="Söhne"/>
              </a:rPr>
              <a:t>Performance Monitoring</a:t>
            </a:r>
            <a:r>
              <a:rPr lang="en-US" altLang="zh-CN" b="0" i="0" u="none" strike="noStrike">
                <a:solidFill>
                  <a:srgbClr val="D1D5DB"/>
                </a:solidFill>
                <a:effectLst/>
                <a:latin typeface="Söhne"/>
              </a:rPr>
              <a:t>: Integration with AWS CloudWatch to monitor and log your Lambda functions' performance.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b="1" i="0" u="none" strike="noStrike">
                <a:solidFill>
                  <a:srgbClr val="D1D5DB"/>
                </a:solidFill>
                <a:effectLst/>
                <a:latin typeface="Söhne"/>
              </a:rPr>
              <a:t>Cost-Effective</a:t>
            </a:r>
            <a:r>
              <a:rPr lang="en-US" altLang="zh-CN" b="0" i="0" u="none" strike="noStrike">
                <a:solidFill>
                  <a:srgbClr val="D1D5DB"/>
                </a:solidFill>
                <a:effectLst/>
                <a:latin typeface="Söhne"/>
              </a:rPr>
              <a:t>: With Lambda, you pay only for the compute time you consume. There's no charge when your code isn't running.</a:t>
            </a:r>
            <a:endParaRPr kumimoji="1" lang="en-US" altLang="zh-CN"/>
          </a:p>
          <a:p>
            <a:pPr algn="l">
              <a:buFont typeface="Arial" panose="020B0604020202020204" pitchFamily="34" charset="0"/>
              <a:buChar char="•"/>
            </a:pPr>
            <a:endParaRPr lang="en-US" altLang="zh-CN"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u="none" strike="noStrike">
              <a:solidFill>
                <a:srgbClr val="D1D5DB"/>
              </a:solidFill>
              <a:effectLst/>
              <a:latin typeface="Söhne"/>
            </a:endParaRP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strike="noStrike">
                <a:solidFill>
                  <a:srgbClr val="D1D5DB"/>
                </a:solidFill>
                <a:effectLst/>
                <a:latin typeface="Söhne"/>
              </a:rPr>
              <a:t>Amazon Athena is an interactive query service that makes it easy to analyze data directly in Amazon S3 using standard SQL. It's serverless, so there's no infrastructure to manage, and you pay only for the queries you run.</a:t>
            </a:r>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33</a:t>
            </a:fld>
            <a:endParaRPr lang="zh-CN" altLang="en-US"/>
          </a:p>
        </p:txBody>
      </p:sp>
    </p:spTree>
    <p:extLst>
      <p:ext uri="{BB962C8B-B14F-4D97-AF65-F5344CB8AC3E}">
        <p14:creationId xmlns:p14="http://schemas.microsoft.com/office/powerpoint/2010/main" val="2162220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Designed and implemented interactive dashboards in AWS </a:t>
            </a:r>
            <a:r>
              <a:rPr lang="en-US" err="1"/>
              <a:t>QuickSight</a:t>
            </a:r>
            <a:r>
              <a:rPr lang="en-US"/>
              <a:t>, connected to Redshift and Athena to visualize and interpret categorized data and popularity factors.</a:t>
            </a:r>
          </a:p>
        </p:txBody>
      </p:sp>
      <p:sp>
        <p:nvSpPr>
          <p:cNvPr id="4" name="Slide Number Placeholder 3"/>
          <p:cNvSpPr>
            <a:spLocks noGrp="1"/>
          </p:cNvSpPr>
          <p:nvPr>
            <p:ph type="sldNum" sz="quarter" idx="5"/>
          </p:nvPr>
        </p:nvSpPr>
        <p:spPr/>
        <p:txBody>
          <a:bodyPr/>
          <a:lstStyle/>
          <a:p>
            <a:fld id="{F20B9566-83FB-4B9C-813F-AEC56C512F4E}" type="slidenum">
              <a:t>9</a:t>
            </a:fld>
            <a:endParaRPr lang="en-US"/>
          </a:p>
        </p:txBody>
      </p:sp>
    </p:spTree>
    <p:extLst>
      <p:ext uri="{BB962C8B-B14F-4D97-AF65-F5344CB8AC3E}">
        <p14:creationId xmlns:p14="http://schemas.microsoft.com/office/powerpoint/2010/main" val="3920955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Developed a pipeline to load unstructured YouTube Data into AWS S3, then harnessed AWS Data Wrangler based on Python for data wrangling. The refined data was subsequently loaded into Amazon Redshift by building AWS Glue pipeline, ensuring data integrity and readiness for advanced querying and analytics</a:t>
            </a:r>
          </a:p>
        </p:txBody>
      </p:sp>
      <p:sp>
        <p:nvSpPr>
          <p:cNvPr id="4" name="Slide Number Placeholder 3"/>
          <p:cNvSpPr>
            <a:spLocks noGrp="1"/>
          </p:cNvSpPr>
          <p:nvPr>
            <p:ph type="sldNum" sz="quarter" idx="5"/>
          </p:nvPr>
        </p:nvSpPr>
        <p:spPr/>
        <p:txBody>
          <a:bodyPr/>
          <a:lstStyle/>
          <a:p>
            <a:fld id="{F20B9566-83FB-4B9C-813F-AEC56C512F4E}" type="slidenum">
              <a:t>10</a:t>
            </a:fld>
            <a:endParaRPr lang="en-US"/>
          </a:p>
        </p:txBody>
      </p:sp>
    </p:spTree>
    <p:extLst>
      <p:ext uri="{BB962C8B-B14F-4D97-AF65-F5344CB8AC3E}">
        <p14:creationId xmlns:p14="http://schemas.microsoft.com/office/powerpoint/2010/main" val="1626086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Devel</a:t>
            </a:r>
            <a:endParaRPr lang="en-US"/>
          </a:p>
        </p:txBody>
      </p:sp>
      <p:sp>
        <p:nvSpPr>
          <p:cNvPr id="4" name="Slide Number Placeholder 3"/>
          <p:cNvSpPr>
            <a:spLocks noGrp="1"/>
          </p:cNvSpPr>
          <p:nvPr>
            <p:ph type="sldNum" sz="quarter" idx="5"/>
          </p:nvPr>
        </p:nvSpPr>
        <p:spPr/>
        <p:txBody>
          <a:bodyPr/>
          <a:lstStyle/>
          <a:p>
            <a:fld id="{F20B9566-83FB-4B9C-813F-AEC56C512F4E}" type="slidenum">
              <a:t>11</a:t>
            </a:fld>
            <a:endParaRPr lang="en-US"/>
          </a:p>
        </p:txBody>
      </p:sp>
    </p:spTree>
    <p:extLst>
      <p:ext uri="{BB962C8B-B14F-4D97-AF65-F5344CB8AC3E}">
        <p14:creationId xmlns:p14="http://schemas.microsoft.com/office/powerpoint/2010/main" val="1166133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altLang="zh-CN"/>
              <a:t>load: Raw YouTube data is uploaded to an Amazon S3 bucket. This is the initial stage where data in CSV format is stored in what is often referred to as a 'data lake'. The S3 bucket acts as a Bronze or Raw layer indicating that the data is in its initial raw state.</a:t>
            </a:r>
          </a:p>
          <a:p>
            <a:pPr algn="l">
              <a:buFont typeface="+mj-lt"/>
              <a:buAutoNum type="arabicPeriod"/>
            </a:pPr>
            <a:r>
              <a:rPr lang="en-US" altLang="zh-CN"/>
              <a:t>Crawl: An AWS Glue Crawler is used to scan the S3 bucket and infer schemas. It classifies the data and creates metadata tables in the AWS Glue Data Catalog.</a:t>
            </a:r>
          </a:p>
          <a:p>
            <a:pPr algn="l">
              <a:buFont typeface="+mj-lt"/>
              <a:buAutoNum type="arabicPeriod"/>
            </a:pPr>
            <a:r>
              <a:rPr lang="en-US" altLang="zh-CN"/>
              <a:t>Catalog: The tables created by the AWS Glue Crawler are stored in the AWS Glue Data Catalog, which is a centralized metadata repository.</a:t>
            </a:r>
          </a:p>
          <a:p>
            <a:pPr algn="l">
              <a:buFont typeface="+mj-lt"/>
              <a:buAutoNum type="arabicPeriod"/>
            </a:pPr>
            <a:r>
              <a:rPr lang="en-US" altLang="zh-CN"/>
              <a:t>Query: The AWS Glue Data Catalog can now be used to query and access the data using services like Amazon Athena or Amazon Redshift Spectrum.</a:t>
            </a:r>
          </a:p>
          <a:p>
            <a:pPr algn="l">
              <a:buFont typeface="+mj-lt"/>
              <a:buAutoNum type="arabicPeriod"/>
            </a:pPr>
            <a:r>
              <a:rPr lang="en-US" altLang="zh-CN"/>
              <a:t>Load: Data is loaded and possibly transformed using AWS Glue Studio Jobs, which can execute ETL scripts.</a:t>
            </a:r>
          </a:p>
          <a:p>
            <a:pPr algn="l">
              <a:buFont typeface="+mj-lt"/>
              <a:buAutoNum type="arabicPeriod"/>
            </a:pPr>
            <a:r>
              <a:rPr lang="en-US" altLang="zh-CN">
                <a:ea typeface="等线"/>
              </a:rPr>
              <a:t>AWS Glue </a:t>
            </a:r>
            <a:r>
              <a:rPr lang="en-US" altLang="zh-CN" err="1">
                <a:ea typeface="等线"/>
              </a:rPr>
              <a:t>DataBrew</a:t>
            </a:r>
            <a:r>
              <a:rPr lang="en-US" altLang="zh-CN">
                <a:ea typeface="等线"/>
              </a:rPr>
              <a:t>: This is a visual data preparation tool that allows you to clean and normalize data without writing code.</a:t>
            </a:r>
            <a:endParaRPr lang="en-US" altLang="zh-CN">
              <a:ea typeface="等线"/>
              <a:cs typeface="Calibri"/>
            </a:endParaRPr>
          </a:p>
          <a:p>
            <a:pPr algn="l">
              <a:buFont typeface="+mj-lt"/>
              <a:buAutoNum type="arabicPeriod"/>
            </a:pPr>
            <a:r>
              <a:rPr lang="en-US" altLang="zh-CN"/>
              <a:t>Amazon EMR with Apache Spark: This is a managed cluster platform that simplifies running big data frameworks, such as Apache Spark, to process large datasets.</a:t>
            </a:r>
          </a:p>
          <a:p>
            <a:pPr algn="l">
              <a:buFont typeface="+mj-lt"/>
              <a:buAutoNum type="arabicPeriod"/>
            </a:pPr>
            <a:r>
              <a:rPr lang="en-US" altLang="zh-CN"/>
              <a:t>Amazon Athena CTAS: This is an operation that stands for "Create Table As Select", which is used in Amazon Athena to create a new table from the results of a SELECT query on another table.</a:t>
            </a:r>
          </a:p>
          <a:p>
            <a:pPr algn="l">
              <a:buFont typeface="+mj-lt"/>
              <a:buAutoNum type="arabicPeriod"/>
            </a:pPr>
            <a:r>
              <a:rPr lang="en-US" altLang="zh-CN"/>
              <a:t>Write: The processed and transformed data is written back to an Amazon S3 bucket. This time, it's stored as Parquet, which is a columnar storage file format optimized for queries.</a:t>
            </a:r>
          </a:p>
          <a:p>
            <a:pPr algn="l">
              <a:buFont typeface="+mj-lt"/>
              <a:buAutoNum type="arabicPeriod"/>
            </a:pPr>
            <a:r>
              <a:rPr lang="en-US" altLang="zh-CN"/>
              <a:t>Data Scientists Query: Data scientists or analysts can query the cleaned, transformed, and structured data using SQL queries in Athena or through other analytics tools connected to the AWS Glue Data Catalog.</a:t>
            </a:r>
          </a:p>
          <a:p>
            <a:endParaRPr lang="en-US"/>
          </a:p>
          <a:p>
            <a:r>
              <a:rPr lang="en-US"/>
              <a:t>Developed a pipeline to load unstructured YouTube Data into AWS S3, then harnessed AWS Data Wrangler based on Python for data wrangling. The refined data was subsequently loaded into Amazon Redshift by building AWS Glue pipeline, ensuring data integrity and readiness for advanced querying and analytics</a:t>
            </a:r>
            <a:endParaRPr lang="en-US">
              <a:cs typeface="Calibri"/>
            </a:endParaRPr>
          </a:p>
        </p:txBody>
      </p:sp>
      <p:sp>
        <p:nvSpPr>
          <p:cNvPr id="4" name="Slide Number Placeholder 3"/>
          <p:cNvSpPr>
            <a:spLocks noGrp="1"/>
          </p:cNvSpPr>
          <p:nvPr>
            <p:ph type="sldNum" sz="quarter" idx="5"/>
          </p:nvPr>
        </p:nvSpPr>
        <p:spPr/>
        <p:txBody>
          <a:bodyPr/>
          <a:lstStyle/>
          <a:p>
            <a:fld id="{F20B9566-83FB-4B9C-813F-AEC56C512F4E}" type="slidenum">
              <a:t>12</a:t>
            </a:fld>
            <a:endParaRPr lang="en-US"/>
          </a:p>
        </p:txBody>
      </p:sp>
    </p:spTree>
    <p:extLst>
      <p:ext uri="{BB962C8B-B14F-4D97-AF65-F5344CB8AC3E}">
        <p14:creationId xmlns:p14="http://schemas.microsoft.com/office/powerpoint/2010/main" val="981273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Developed a pipeline to load unstructured YouTube Data into AWS S3, then harnessed AWS Data Wrangler based on Python for data wrangling. The refined data was subsequently loaded into Amazon Redshift by building AWS Glue pipeline, ensuring data integrity and readiness for advanced querying and analytics</a:t>
            </a:r>
          </a:p>
        </p:txBody>
      </p:sp>
      <p:sp>
        <p:nvSpPr>
          <p:cNvPr id="4" name="Slide Number Placeholder 3"/>
          <p:cNvSpPr>
            <a:spLocks noGrp="1"/>
          </p:cNvSpPr>
          <p:nvPr>
            <p:ph type="sldNum" sz="quarter" idx="5"/>
          </p:nvPr>
        </p:nvSpPr>
        <p:spPr/>
        <p:txBody>
          <a:bodyPr/>
          <a:lstStyle/>
          <a:p>
            <a:fld id="{F20B9566-83FB-4B9C-813F-AEC56C512F4E}" type="slidenum">
              <a:t>13</a:t>
            </a:fld>
            <a:endParaRPr lang="en-US"/>
          </a:p>
        </p:txBody>
      </p:sp>
    </p:spTree>
    <p:extLst>
      <p:ext uri="{BB962C8B-B14F-4D97-AF65-F5344CB8AC3E}">
        <p14:creationId xmlns:p14="http://schemas.microsoft.com/office/powerpoint/2010/main" val="1232719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buFont typeface="+mj-lt"/>
              <a:buAutoNum type="arabicPeriod"/>
            </a:pPr>
            <a:r>
              <a:rPr lang="en-US" altLang="zh-CN"/>
              <a:t>AWS Lambda is a compute service provided by Amazon Web Services (AWS) that lets you run code without provisioning or managing servers. It's an event-driven platform that executes your code in response to triggers such as changes in data, shifts in system state, or actions by users.</a:t>
            </a:r>
          </a:p>
          <a:p>
            <a:pPr indent="-228600">
              <a:buFont typeface="+mj-lt"/>
              <a:buAutoNum type="arabicPeriod"/>
            </a:pPr>
            <a:r>
              <a:rPr lang="en-US" altLang="zh-CN">
                <a:ea typeface="等线"/>
              </a:rPr>
              <a:t>Event-Driven: Lambda functions are triggered by specific events from many AWS services, like S3 uploads</a:t>
            </a:r>
            <a:r>
              <a:rPr lang="zh-CN" altLang="en-US">
                <a:ea typeface="等线"/>
              </a:rPr>
              <a:t> </a:t>
            </a:r>
            <a:r>
              <a:rPr lang="en-US" altLang="zh-CN">
                <a:ea typeface="等线"/>
              </a:rPr>
              <a:t>and modification</a:t>
            </a:r>
            <a:endParaRPr lang="en-US" altLang="zh-CN">
              <a:ea typeface="等线"/>
              <a:cs typeface="Calibri"/>
            </a:endParaRPr>
          </a:p>
          <a:p>
            <a:pPr indent="-228600">
              <a:buFont typeface="+mj-lt"/>
              <a:buAutoNum type="arabicPeriod"/>
            </a:pPr>
            <a:r>
              <a:rPr lang="en-US" altLang="zh-CN"/>
              <a:t>Language Support: Supports multiple programming languages, including Node.js, Python, Ruby, Java, Go, .NET Core, and custom runtimes.</a:t>
            </a:r>
          </a:p>
          <a:p>
            <a:pPr indent="-228600">
              <a:buFont typeface="+mj-lt"/>
              <a:buAutoNum type="arabicPeriod"/>
            </a:pPr>
            <a:r>
              <a:rPr lang="en-US" altLang="zh-CN"/>
              <a:t>Customizable: Lambda allows you to bring in your own libraries, even native ones, or package your function as a container image.</a:t>
            </a:r>
          </a:p>
          <a:p>
            <a:pPr indent="-228600">
              <a:buFont typeface="+mj-lt"/>
              <a:buAutoNum type="arabicPeriod"/>
            </a:pPr>
            <a:r>
              <a:rPr lang="en-US" altLang="zh-CN"/>
              <a:t>Performance Monitoring: Integration with AWS CloudWatch to monitor and log your Lambda functions' performance.</a:t>
            </a:r>
          </a:p>
          <a:p>
            <a:pPr marR="0" lvl="0" indent="-228600" fontAlgn="auto">
              <a:lnSpc>
                <a:spcPct val="100000"/>
              </a:lnSpc>
              <a:spcBef>
                <a:spcPts val="0"/>
              </a:spcBef>
              <a:spcAft>
                <a:spcPts val="0"/>
              </a:spcAft>
              <a:buClrTx/>
              <a:buSzTx/>
              <a:buFont typeface="+mj-lt"/>
              <a:buAutoNum type="arabicPeriod"/>
              <a:tabLst/>
              <a:defRPr/>
            </a:pPr>
            <a:r>
              <a:rPr lang="en-US" altLang="zh-CN"/>
              <a:t>Cost-Effective: With Lambda, you pay only for the compute time you consume. There's no charge when your code isn't running.</a:t>
            </a:r>
          </a:p>
          <a:p>
            <a:pPr algn="l">
              <a:buFont typeface="Arial" panose="020B0604020202020204" pitchFamily="34" charset="0"/>
              <a:buChar char="•"/>
            </a:pPr>
            <a:endParaRPr lang="en-US" altLang="zh-CN"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u="none" strike="noStrike">
              <a:solidFill>
                <a:srgbClr val="D1D5DB"/>
              </a:solidFill>
              <a:effectLst/>
              <a:latin typeface="Söhne"/>
            </a:endParaRP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16</a:t>
            </a:fld>
            <a:endParaRPr lang="zh-CN" altLang="en-US"/>
          </a:p>
        </p:txBody>
      </p:sp>
    </p:spTree>
    <p:extLst>
      <p:ext uri="{BB962C8B-B14F-4D97-AF65-F5344CB8AC3E}">
        <p14:creationId xmlns:p14="http://schemas.microsoft.com/office/powerpoint/2010/main" val="1373046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a:solidFill>
                  <a:srgbClr val="D1D5DB"/>
                </a:solidFill>
                <a:latin typeface="Söhne"/>
                <a:ea typeface="等线"/>
              </a:rPr>
              <a:t>The reason for converting JSON and CSV files into Parquet format often revolves around efficiency and cost in both storage and computation, especially in the context of big data processing and cloud environments like AWS.</a:t>
            </a:r>
          </a:p>
          <a:p>
            <a:pPr algn="l"/>
            <a:r>
              <a:rPr lang="en-US" altLang="zh-CN">
                <a:solidFill>
                  <a:srgbClr val="D1D5DB"/>
                </a:solidFill>
                <a:latin typeface="Söhne"/>
                <a:ea typeface="等线"/>
              </a:rPr>
              <a:t>Here's a simple explanation:</a:t>
            </a:r>
          </a:p>
          <a:p>
            <a:pPr algn="l">
              <a:buFont typeface="+mj-lt"/>
              <a:buAutoNum type="arabicPeriod"/>
            </a:pPr>
            <a:r>
              <a:rPr lang="en-US" altLang="zh-CN">
                <a:solidFill>
                  <a:srgbClr val="D1D5DB"/>
                </a:solidFill>
                <a:latin typeface="Söhne"/>
                <a:ea typeface="等线"/>
              </a:rPr>
              <a:t>Storage Efficiency: Parquet is a columnar storage format, which means it stores data by column rather than by row. This allows for better compression and reduced storage costs because similar data is stored together.</a:t>
            </a:r>
          </a:p>
          <a:p>
            <a:pPr algn="l">
              <a:buFont typeface="+mj-lt"/>
              <a:buAutoNum type="arabicPeriod"/>
            </a:pPr>
            <a:r>
              <a:rPr lang="en-US" altLang="zh-CN">
                <a:solidFill>
                  <a:srgbClr val="D1D5DB"/>
                </a:solidFill>
                <a:latin typeface="Söhne"/>
                <a:ea typeface="等线"/>
              </a:rPr>
              <a:t>Cost-Effective: Since you pay for the amount of data scanned in many AWS services (like Amazon Athena), Parquet can reduce costs as it allows for efficient data skipping. If a query only needs to access certain columns, Parquet files can be read much faster as only necessary columns are accessed.</a:t>
            </a:r>
          </a:p>
          <a:p>
            <a:pPr algn="l">
              <a:buFont typeface="+mj-lt"/>
              <a:buAutoNum type="arabicPeriod"/>
            </a:pPr>
            <a:r>
              <a:rPr lang="en-US" altLang="zh-CN">
                <a:solidFill>
                  <a:srgbClr val="D1D5DB"/>
                </a:solidFill>
                <a:latin typeface="Söhne"/>
                <a:ea typeface="等线"/>
              </a:rPr>
              <a:t>Performance: Query performance is improved with Parquet because I/O is minimized, and decompression is efficient. This is especially important when dealing with large datasets.</a:t>
            </a:r>
          </a:p>
          <a:p>
            <a:pPr algn="l">
              <a:buFont typeface="+mj-lt"/>
              <a:buAutoNum type="arabicPeriod"/>
            </a:pPr>
            <a:r>
              <a:rPr lang="en-US" altLang="zh-CN">
                <a:solidFill>
                  <a:srgbClr val="D1D5DB"/>
                </a:solidFill>
                <a:latin typeface="Söhne"/>
                <a:ea typeface="等线"/>
              </a:rPr>
              <a:t>Compatibility: Parquet is supported by many data processing tools, including AWS services like Amazon Athena, Amazon Redshift Spectrum, and AWS Glue, as well as open-source data tools like Apache Spark and Hadoop.</a:t>
            </a:r>
          </a:p>
          <a:p>
            <a:pPr algn="l"/>
            <a:r>
              <a:rPr lang="en-US" altLang="zh-CN">
                <a:solidFill>
                  <a:srgbClr val="D1D5DB"/>
                </a:solidFill>
                <a:latin typeface="Söhne"/>
                <a:ea typeface="等线"/>
              </a:rPr>
              <a:t>In short, using Parquet can lead to faster query times, lower storage costs, and overall more efficient data processing workflows, which is particularly beneficial when processing large volumes of data for analytics and reporting purposes.</a:t>
            </a:r>
          </a:p>
          <a:p>
            <a:pPr algn="l">
              <a:buFont typeface="Arial" panose="020B0604020202020204" pitchFamily="34" charset="0"/>
              <a:buChar char="•"/>
            </a:pPr>
            <a:endParaRPr lang="en-US" altLang="zh-CN" b="0" i="0" u="none" strike="noStrike">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u="none" strike="noStrike">
              <a:solidFill>
                <a:srgbClr val="D1D5DB"/>
              </a:solidFill>
              <a:effectLst/>
              <a:latin typeface="Söhne"/>
            </a:endParaRPr>
          </a:p>
          <a:p>
            <a:endParaRPr kumimoji="1" lang="zh-CN" altLang="en-US"/>
          </a:p>
        </p:txBody>
      </p:sp>
      <p:sp>
        <p:nvSpPr>
          <p:cNvPr id="4" name="灯片编号占位符 3"/>
          <p:cNvSpPr>
            <a:spLocks noGrp="1"/>
          </p:cNvSpPr>
          <p:nvPr>
            <p:ph type="sldNum" sz="quarter" idx="5"/>
          </p:nvPr>
        </p:nvSpPr>
        <p:spPr/>
        <p:txBody>
          <a:bodyPr/>
          <a:lstStyle/>
          <a:p>
            <a:fld id="{F20B9566-83FB-4B9C-813F-AEC56C512F4E}" type="slidenum">
              <a:rPr lang="en-US" altLang="zh-CN" smtClean="0"/>
              <a:t>17</a:t>
            </a:fld>
            <a:endParaRPr lang="zh-CN" altLang="en-US"/>
          </a:p>
        </p:txBody>
      </p:sp>
    </p:spTree>
    <p:extLst>
      <p:ext uri="{BB962C8B-B14F-4D97-AF65-F5344CB8AC3E}">
        <p14:creationId xmlns:p14="http://schemas.microsoft.com/office/powerpoint/2010/main" val="162299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datasets/rsrishav/youtube-trending-video-dataset/data?select=BR_youtube_trending_data.csv"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2.jpe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8.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us-east-1.quicksight.aws.amazon.com/sn/dashboards/9387c3d3-6ec5-4488-a06b-d3bc9cf1cd71"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chnology 2020 Free Stock Photo - Public Domain Pictures">
            <a:extLst>
              <a:ext uri="{FF2B5EF4-FFF2-40B4-BE49-F238E27FC236}">
                <a16:creationId xmlns:a16="http://schemas.microsoft.com/office/drawing/2014/main" id="{9B810FF9-010C-6D4B-EAF8-9B27AE0501CE}"/>
              </a:ext>
            </a:extLst>
          </p:cNvPr>
          <p:cNvPicPr>
            <a:picLocks noChangeAspect="1"/>
          </p:cNvPicPr>
          <p:nvPr/>
        </p:nvPicPr>
        <p:blipFill rotWithShape="1">
          <a:blip r:embed="rId2"/>
          <a:srcRect t="8432" r="23298" b="659"/>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5441526" cy="3204134"/>
          </a:xfrm>
        </p:spPr>
        <p:txBody>
          <a:bodyPr anchor="b">
            <a:normAutofit/>
          </a:bodyPr>
          <a:lstStyle/>
          <a:p>
            <a:pPr algn="l"/>
            <a:r>
              <a:rPr lang="ko-KR" altLang="en-US" sz="4800" err="1">
                <a:ea typeface="맑은 고딕"/>
                <a:cs typeface="Calibri Light"/>
              </a:rPr>
              <a:t>How</a:t>
            </a:r>
            <a:r>
              <a:rPr lang="ko-KR" altLang="en-US" sz="4800">
                <a:ea typeface="맑은 고딕"/>
                <a:cs typeface="Calibri Light"/>
              </a:rPr>
              <a:t> </a:t>
            </a:r>
            <a:r>
              <a:rPr lang="ko-KR" altLang="en-US" sz="4800" err="1">
                <a:solidFill>
                  <a:schemeClr val="bg1"/>
                </a:solidFill>
                <a:ea typeface="맑은 고딕"/>
                <a:cs typeface="Calibri Light"/>
              </a:rPr>
              <a:t>youtube</a:t>
            </a:r>
            <a:r>
              <a:rPr lang="ko-KR" altLang="en-US" sz="4800">
                <a:ea typeface="맑은 고딕"/>
                <a:cs typeface="Calibri Light"/>
              </a:rPr>
              <a:t> </a:t>
            </a:r>
            <a:r>
              <a:rPr lang="ko-KR" altLang="en-US" sz="4800" err="1">
                <a:ea typeface="맑은 고딕"/>
                <a:cs typeface="Calibri Light"/>
              </a:rPr>
              <a:t>can</a:t>
            </a:r>
            <a:r>
              <a:rPr lang="ko-KR" altLang="en-US" sz="4800">
                <a:ea typeface="맑은 고딕"/>
                <a:cs typeface="Calibri Light"/>
              </a:rPr>
              <a:t> </a:t>
            </a:r>
            <a:r>
              <a:rPr lang="ko-KR" altLang="en-US" sz="4800" err="1">
                <a:ea typeface="맑은 고딕"/>
                <a:cs typeface="Calibri Light"/>
              </a:rPr>
              <a:t>be</a:t>
            </a:r>
            <a:r>
              <a:rPr lang="ko-KR" altLang="en-US" sz="4800">
                <a:ea typeface="맑은 고딕"/>
                <a:cs typeface="Calibri Light"/>
              </a:rPr>
              <a:t> </a:t>
            </a:r>
            <a:r>
              <a:rPr lang="ko-KR" altLang="en-US" sz="4800" err="1">
                <a:ea typeface="맑은 고딕"/>
                <a:cs typeface="Calibri Light"/>
              </a:rPr>
              <a:t>financially</a:t>
            </a:r>
            <a:r>
              <a:rPr lang="ko-KR" altLang="en-US" sz="4800">
                <a:ea typeface="맑은 고딕"/>
                <a:cs typeface="Calibri Light"/>
              </a:rPr>
              <a:t> </a:t>
            </a:r>
            <a:r>
              <a:rPr lang="ko-KR" sz="4800" err="1">
                <a:ea typeface="+mj-lt"/>
                <a:cs typeface="+mj-lt"/>
              </a:rPr>
              <a:t>successful</a:t>
            </a:r>
            <a:r>
              <a:rPr lang="en-US" altLang="ko-KR" sz="4800">
                <a:ea typeface="+mj-lt"/>
                <a:cs typeface="+mj-lt"/>
              </a:rPr>
              <a:t>?</a:t>
            </a:r>
            <a:endParaRPr lang="ko-KR" altLang="en-US" sz="4800">
              <a:ea typeface="맑은 고딕"/>
              <a:cs typeface="Calibri Light"/>
            </a:endParaRPr>
          </a:p>
        </p:txBody>
      </p:sp>
      <p:sp>
        <p:nvSpPr>
          <p:cNvPr id="3" name="Subtitle 2"/>
          <p:cNvSpPr>
            <a:spLocks noGrp="1"/>
          </p:cNvSpPr>
          <p:nvPr>
            <p:ph type="subTitle" idx="1"/>
          </p:nvPr>
        </p:nvSpPr>
        <p:spPr>
          <a:xfrm>
            <a:off x="477980" y="4872922"/>
            <a:ext cx="1722982" cy="1510065"/>
          </a:xfrm>
        </p:spPr>
        <p:txBody>
          <a:bodyPr vert="horz" lIns="91440" tIns="45720" rIns="91440" bIns="45720" rtlCol="0" anchor="t">
            <a:noAutofit/>
          </a:bodyPr>
          <a:lstStyle/>
          <a:p>
            <a:pPr marL="171450" indent="-171450" algn="l">
              <a:buChar char="•"/>
            </a:pPr>
            <a:r>
              <a:rPr lang="en-US" sz="1600" b="1">
                <a:solidFill>
                  <a:srgbClr val="2D3B45"/>
                </a:solidFill>
                <a:ea typeface="+mn-lt"/>
                <a:cs typeface="+mn-lt"/>
              </a:rPr>
              <a:t>Jinwoo Han</a:t>
            </a:r>
            <a:endParaRPr lang="en-US" sz="1600">
              <a:solidFill>
                <a:srgbClr val="000000"/>
              </a:solidFill>
              <a:ea typeface="+mn-lt"/>
              <a:cs typeface="+mn-lt"/>
            </a:endParaRPr>
          </a:p>
          <a:p>
            <a:pPr marL="171450" indent="-171450" algn="l">
              <a:buChar char="•"/>
            </a:pPr>
            <a:r>
              <a:rPr lang="en-US" sz="1600" b="1" err="1">
                <a:solidFill>
                  <a:srgbClr val="2D3B45"/>
                </a:solidFill>
                <a:ea typeface="+mn-lt"/>
                <a:cs typeface="+mn-lt"/>
              </a:rPr>
              <a:t>Zeyu</a:t>
            </a:r>
            <a:r>
              <a:rPr lang="en-US" sz="1600" b="1">
                <a:solidFill>
                  <a:srgbClr val="2D3B45"/>
                </a:solidFill>
                <a:ea typeface="+mn-lt"/>
                <a:cs typeface="+mn-lt"/>
              </a:rPr>
              <a:t> Lei</a:t>
            </a:r>
            <a:endParaRPr lang="en-US" sz="1600">
              <a:solidFill>
                <a:srgbClr val="000000"/>
              </a:solidFill>
              <a:ea typeface="+mn-lt"/>
              <a:cs typeface="+mn-lt"/>
            </a:endParaRPr>
          </a:p>
          <a:p>
            <a:pPr marL="171450" indent="-171450" algn="l">
              <a:spcBef>
                <a:spcPts val="1000"/>
              </a:spcBef>
              <a:buChar char="•"/>
            </a:pPr>
            <a:r>
              <a:rPr lang="en-US" sz="1600" b="1">
                <a:solidFill>
                  <a:srgbClr val="2D3B45"/>
                </a:solidFill>
                <a:ea typeface="+mn-lt"/>
                <a:cs typeface="+mn-lt"/>
              </a:rPr>
              <a:t>Ankita Kumari</a:t>
            </a:r>
            <a:endParaRPr lang="en-US" sz="1600">
              <a:solidFill>
                <a:srgbClr val="000000"/>
              </a:solidFill>
              <a:ea typeface="+mn-lt"/>
              <a:cs typeface="+mn-lt"/>
            </a:endParaRPr>
          </a:p>
          <a:p>
            <a:pPr marL="171450" indent="-171450" algn="l">
              <a:buChar char="•"/>
            </a:pPr>
            <a:r>
              <a:rPr lang="en-US" sz="1600" b="1" err="1">
                <a:solidFill>
                  <a:srgbClr val="2D3B45"/>
                </a:solidFill>
                <a:ea typeface="+mn-lt"/>
                <a:cs typeface="+mn-lt"/>
              </a:rPr>
              <a:t>Yueheng</a:t>
            </a:r>
            <a:r>
              <a:rPr lang="en-US" sz="1600" b="1">
                <a:solidFill>
                  <a:srgbClr val="2D3B45"/>
                </a:solidFill>
                <a:ea typeface="+mn-lt"/>
                <a:cs typeface="+mn-lt"/>
              </a:rPr>
              <a:t> Li</a:t>
            </a:r>
            <a:endParaRPr lang="en-US" sz="1600">
              <a:cs typeface="Calibri" panose="020F0502020204030204"/>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Youtube Multimedia Media · Free vector graphic on Pixabay">
            <a:extLst>
              <a:ext uri="{FF2B5EF4-FFF2-40B4-BE49-F238E27FC236}">
                <a16:creationId xmlns:a16="http://schemas.microsoft.com/office/drawing/2014/main" id="{72408AB0-0B79-B358-506B-07A98A6878E7}"/>
              </a:ext>
            </a:extLst>
          </p:cNvPr>
          <p:cNvPicPr>
            <a:picLocks noChangeAspect="1"/>
          </p:cNvPicPr>
          <p:nvPr/>
        </p:nvPicPr>
        <p:blipFill>
          <a:blip r:embed="rId3"/>
          <a:stretch>
            <a:fillRect/>
          </a:stretch>
        </p:blipFill>
        <p:spPr>
          <a:xfrm>
            <a:off x="1774602" y="2721403"/>
            <a:ext cx="1897814" cy="93453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DD66-D82B-82DB-ED2B-1C35E4AB8960}"/>
              </a:ext>
            </a:extLst>
          </p:cNvPr>
          <p:cNvSpPr>
            <a:spLocks noGrp="1"/>
          </p:cNvSpPr>
          <p:nvPr>
            <p:ph type="title"/>
          </p:nvPr>
        </p:nvSpPr>
        <p:spPr>
          <a:xfrm>
            <a:off x="386254" y="283779"/>
            <a:ext cx="5557345" cy="523382"/>
          </a:xfrm>
        </p:spPr>
        <p:txBody>
          <a:bodyPr>
            <a:noAutofit/>
          </a:bodyPr>
          <a:lstStyle/>
          <a:p>
            <a:r>
              <a:rPr lang="en-US" sz="3200"/>
              <a:t>Why Cloud Platform &amp; Why AWS</a:t>
            </a:r>
          </a:p>
        </p:txBody>
      </p:sp>
      <p:pic>
        <p:nvPicPr>
          <p:cNvPr id="4098" name="Picture 2" descr="Introduction to Cloud Security with AWS | by Aregbesola Olumuyiwa |  DataDrivenInvestor">
            <a:extLst>
              <a:ext uri="{FF2B5EF4-FFF2-40B4-BE49-F238E27FC236}">
                <a16:creationId xmlns:a16="http://schemas.microsoft.com/office/drawing/2014/main" id="{388FCB17-169A-A881-8527-A78E1E806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254" y="1480324"/>
            <a:ext cx="5196469" cy="389735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96552BC-7CCE-FDF9-E0B1-8A9E2C99DDDD}"/>
              </a:ext>
            </a:extLst>
          </p:cNvPr>
          <p:cNvSpPr txBox="1"/>
          <p:nvPr/>
        </p:nvSpPr>
        <p:spPr>
          <a:xfrm>
            <a:off x="6735336" y="3429000"/>
            <a:ext cx="3445726"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i="0" u="none" strike="noStrike">
                <a:effectLst/>
                <a:latin typeface="Söhne"/>
              </a:rPr>
              <a:t>Integrated Services</a:t>
            </a:r>
            <a:endParaRPr kumimoji="1" lang="zh-CN" altLang="en-US" sz="2400"/>
          </a:p>
        </p:txBody>
      </p:sp>
      <p:sp>
        <p:nvSpPr>
          <p:cNvPr id="4" name="文本框 3">
            <a:extLst>
              <a:ext uri="{FF2B5EF4-FFF2-40B4-BE49-F238E27FC236}">
                <a16:creationId xmlns:a16="http://schemas.microsoft.com/office/drawing/2014/main" id="{78BF1018-A356-24F8-66FE-EC6276B8FC0B}"/>
              </a:ext>
            </a:extLst>
          </p:cNvPr>
          <p:cNvSpPr txBox="1"/>
          <p:nvPr/>
        </p:nvSpPr>
        <p:spPr>
          <a:xfrm>
            <a:off x="6735336" y="2616407"/>
            <a:ext cx="3445726" cy="46166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a:t>Big Data demand</a:t>
            </a:r>
            <a:endParaRPr kumimoji="1" lang="zh-CN" altLang="en-US" sz="2400"/>
          </a:p>
        </p:txBody>
      </p:sp>
      <p:sp>
        <p:nvSpPr>
          <p:cNvPr id="10" name="文本框 9">
            <a:extLst>
              <a:ext uri="{FF2B5EF4-FFF2-40B4-BE49-F238E27FC236}">
                <a16:creationId xmlns:a16="http://schemas.microsoft.com/office/drawing/2014/main" id="{06FD9BAC-5895-37EA-649F-53EDD83DD09B}"/>
              </a:ext>
            </a:extLst>
          </p:cNvPr>
          <p:cNvSpPr txBox="1"/>
          <p:nvPr/>
        </p:nvSpPr>
        <p:spPr>
          <a:xfrm>
            <a:off x="6735336" y="4241593"/>
            <a:ext cx="3445726" cy="46166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a:t>Cooperation</a:t>
            </a:r>
            <a:endParaRPr kumimoji="1" lang="zh-CN" altLang="en-US" sz="2400"/>
          </a:p>
        </p:txBody>
      </p:sp>
      <p:pic>
        <p:nvPicPr>
          <p:cNvPr id="5" name="图片 4">
            <a:extLst>
              <a:ext uri="{FF2B5EF4-FFF2-40B4-BE49-F238E27FC236}">
                <a16:creationId xmlns:a16="http://schemas.microsoft.com/office/drawing/2014/main" id="{BB97D4BB-BA32-E9CC-970B-08C52FA00EE7}"/>
              </a:ext>
            </a:extLst>
          </p:cNvPr>
          <p:cNvPicPr>
            <a:picLocks noChangeAspect="1"/>
          </p:cNvPicPr>
          <p:nvPr/>
        </p:nvPicPr>
        <p:blipFill>
          <a:blip r:embed="rId4"/>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4035414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DD66-D82B-82DB-ED2B-1C35E4AB8960}"/>
              </a:ext>
            </a:extLst>
          </p:cNvPr>
          <p:cNvSpPr>
            <a:spLocks noGrp="1"/>
          </p:cNvSpPr>
          <p:nvPr>
            <p:ph type="title"/>
          </p:nvPr>
        </p:nvSpPr>
        <p:spPr>
          <a:xfrm>
            <a:off x="386254" y="283779"/>
            <a:ext cx="5557345" cy="523382"/>
          </a:xfrm>
        </p:spPr>
        <p:txBody>
          <a:bodyPr>
            <a:noAutofit/>
          </a:bodyPr>
          <a:lstStyle/>
          <a:p>
            <a:r>
              <a:rPr lang="en-US" sz="3200"/>
              <a:t>Why Cloud Platform &amp; Why AWS</a:t>
            </a:r>
          </a:p>
        </p:txBody>
      </p:sp>
      <p:sp>
        <p:nvSpPr>
          <p:cNvPr id="3" name="文本框 2">
            <a:extLst>
              <a:ext uri="{FF2B5EF4-FFF2-40B4-BE49-F238E27FC236}">
                <a16:creationId xmlns:a16="http://schemas.microsoft.com/office/drawing/2014/main" id="{196552BC-7CCE-FDF9-E0B1-8A9E2C99DDDD}"/>
              </a:ext>
            </a:extLst>
          </p:cNvPr>
          <p:cNvSpPr txBox="1"/>
          <p:nvPr/>
        </p:nvSpPr>
        <p:spPr>
          <a:xfrm>
            <a:off x="6735336" y="3429000"/>
            <a:ext cx="3445726"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i="0" u="none" strike="noStrike">
                <a:effectLst/>
                <a:latin typeface="Söhne"/>
              </a:rPr>
              <a:t>Integrated Services</a:t>
            </a:r>
            <a:endParaRPr kumimoji="1" lang="zh-CN" altLang="en-US" sz="2400"/>
          </a:p>
        </p:txBody>
      </p:sp>
      <p:sp>
        <p:nvSpPr>
          <p:cNvPr id="4" name="文本框 3">
            <a:extLst>
              <a:ext uri="{FF2B5EF4-FFF2-40B4-BE49-F238E27FC236}">
                <a16:creationId xmlns:a16="http://schemas.microsoft.com/office/drawing/2014/main" id="{78BF1018-A356-24F8-66FE-EC6276B8FC0B}"/>
              </a:ext>
            </a:extLst>
          </p:cNvPr>
          <p:cNvSpPr txBox="1"/>
          <p:nvPr/>
        </p:nvSpPr>
        <p:spPr>
          <a:xfrm>
            <a:off x="6735336" y="2616407"/>
            <a:ext cx="3445726" cy="46166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a:t>Big Data demand</a:t>
            </a:r>
            <a:endParaRPr kumimoji="1" lang="zh-CN" altLang="en-US" sz="2400"/>
          </a:p>
        </p:txBody>
      </p:sp>
      <p:pic>
        <p:nvPicPr>
          <p:cNvPr id="9" name="图片 8">
            <a:extLst>
              <a:ext uri="{FF2B5EF4-FFF2-40B4-BE49-F238E27FC236}">
                <a16:creationId xmlns:a16="http://schemas.microsoft.com/office/drawing/2014/main" id="{0B96F0D9-0B89-48A2-7312-A1A881A4539F}"/>
              </a:ext>
            </a:extLst>
          </p:cNvPr>
          <p:cNvPicPr>
            <a:picLocks noChangeAspect="1"/>
          </p:cNvPicPr>
          <p:nvPr/>
        </p:nvPicPr>
        <p:blipFill rotWithShape="1">
          <a:blip r:embed="rId3"/>
          <a:srcRect l="298" t="12024" r="-298" b="3940"/>
          <a:stretch/>
        </p:blipFill>
        <p:spPr>
          <a:xfrm>
            <a:off x="1144929" y="1076445"/>
            <a:ext cx="9434332" cy="5260115"/>
          </a:xfrm>
          <a:prstGeom prst="rect">
            <a:avLst/>
          </a:prstGeom>
        </p:spPr>
      </p:pic>
      <p:pic>
        <p:nvPicPr>
          <p:cNvPr id="5" name="图片 4">
            <a:extLst>
              <a:ext uri="{FF2B5EF4-FFF2-40B4-BE49-F238E27FC236}">
                <a16:creationId xmlns:a16="http://schemas.microsoft.com/office/drawing/2014/main" id="{8CECE17A-1DBB-7C67-5025-AC2FC1EFB0D6}"/>
              </a:ext>
            </a:extLst>
          </p:cNvPr>
          <p:cNvPicPr>
            <a:picLocks noChangeAspect="1"/>
          </p:cNvPicPr>
          <p:nvPr/>
        </p:nvPicPr>
        <p:blipFill>
          <a:blip r:embed="rId4"/>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3846288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ata Preparation on AWS: Comparing ELT Options to Cleanse and Normalize Data  | by Gary A. Stafford | Medium">
            <a:extLst>
              <a:ext uri="{FF2B5EF4-FFF2-40B4-BE49-F238E27FC236}">
                <a16:creationId xmlns:a16="http://schemas.microsoft.com/office/drawing/2014/main" id="{E9C617AB-BDC4-E49E-E7E6-DDDDABBD2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921" y="1052982"/>
            <a:ext cx="9194157" cy="4919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29DD66-D82B-82DB-ED2B-1C35E4AB8960}"/>
              </a:ext>
            </a:extLst>
          </p:cNvPr>
          <p:cNvSpPr>
            <a:spLocks noGrp="1"/>
          </p:cNvSpPr>
          <p:nvPr>
            <p:ph type="title"/>
          </p:nvPr>
        </p:nvSpPr>
        <p:spPr>
          <a:xfrm>
            <a:off x="538654" y="362523"/>
            <a:ext cx="5557345" cy="523382"/>
          </a:xfrm>
        </p:spPr>
        <p:txBody>
          <a:bodyPr>
            <a:noAutofit/>
          </a:bodyPr>
          <a:lstStyle/>
          <a:p>
            <a:r>
              <a:rPr lang="en-US" sz="3200"/>
              <a:t>ETL Pipeline Overview</a:t>
            </a:r>
          </a:p>
        </p:txBody>
      </p:sp>
      <p:sp>
        <p:nvSpPr>
          <p:cNvPr id="6" name="文本框 5">
            <a:extLst>
              <a:ext uri="{FF2B5EF4-FFF2-40B4-BE49-F238E27FC236}">
                <a16:creationId xmlns:a16="http://schemas.microsoft.com/office/drawing/2014/main" id="{B0603769-EFB5-693F-DED2-4EC6F2B6130F}"/>
              </a:ext>
            </a:extLst>
          </p:cNvPr>
          <p:cNvSpPr txBox="1"/>
          <p:nvPr/>
        </p:nvSpPr>
        <p:spPr>
          <a:xfrm>
            <a:off x="1498921" y="3784923"/>
            <a:ext cx="1070659" cy="261610"/>
          </a:xfrm>
          <a:prstGeom prst="rect">
            <a:avLst/>
          </a:prstGeom>
          <a:solidFill>
            <a:schemeClr val="bg1"/>
          </a:solidFill>
        </p:spPr>
        <p:txBody>
          <a:bodyPr wrap="square" rtlCol="0">
            <a:spAutoFit/>
          </a:bodyPr>
          <a:lstStyle/>
          <a:p>
            <a:r>
              <a:rPr kumimoji="1" lang="en-US" altLang="zh-CN" sz="1100"/>
              <a:t>YouTube Data</a:t>
            </a:r>
            <a:endParaRPr kumimoji="1" lang="zh-CN" altLang="en-US" sz="1100"/>
          </a:p>
        </p:txBody>
      </p:sp>
      <p:sp>
        <p:nvSpPr>
          <p:cNvPr id="7" name="文本框 6">
            <a:extLst>
              <a:ext uri="{FF2B5EF4-FFF2-40B4-BE49-F238E27FC236}">
                <a16:creationId xmlns:a16="http://schemas.microsoft.com/office/drawing/2014/main" id="{C0EBAC4E-6EBF-C115-6EBE-67208B7766C6}"/>
              </a:ext>
            </a:extLst>
          </p:cNvPr>
          <p:cNvSpPr txBox="1"/>
          <p:nvPr/>
        </p:nvSpPr>
        <p:spPr>
          <a:xfrm>
            <a:off x="1498920" y="5805018"/>
            <a:ext cx="1070659" cy="261610"/>
          </a:xfrm>
          <a:prstGeom prst="rect">
            <a:avLst/>
          </a:prstGeom>
          <a:solidFill>
            <a:schemeClr val="bg1"/>
          </a:solidFill>
        </p:spPr>
        <p:txBody>
          <a:bodyPr wrap="square" rtlCol="0">
            <a:spAutoFit/>
          </a:bodyPr>
          <a:lstStyle/>
          <a:p>
            <a:endParaRPr kumimoji="1" lang="zh-CN" altLang="en-US" sz="1100"/>
          </a:p>
        </p:txBody>
      </p:sp>
      <p:pic>
        <p:nvPicPr>
          <p:cNvPr id="3" name="图片 2">
            <a:extLst>
              <a:ext uri="{FF2B5EF4-FFF2-40B4-BE49-F238E27FC236}">
                <a16:creationId xmlns:a16="http://schemas.microsoft.com/office/drawing/2014/main" id="{DDE36F87-5674-AAB5-EFCC-4E127FDEC519}"/>
              </a:ext>
            </a:extLst>
          </p:cNvPr>
          <p:cNvPicPr>
            <a:picLocks noChangeAspect="1"/>
          </p:cNvPicPr>
          <p:nvPr/>
        </p:nvPicPr>
        <p:blipFill>
          <a:blip r:embed="rId4"/>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168785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DD66-D82B-82DB-ED2B-1C35E4AB8960}"/>
              </a:ext>
            </a:extLst>
          </p:cNvPr>
          <p:cNvSpPr>
            <a:spLocks noGrp="1"/>
          </p:cNvSpPr>
          <p:nvPr>
            <p:ph type="title"/>
          </p:nvPr>
        </p:nvSpPr>
        <p:spPr>
          <a:xfrm>
            <a:off x="538654" y="362523"/>
            <a:ext cx="6660799" cy="523382"/>
          </a:xfrm>
        </p:spPr>
        <p:txBody>
          <a:bodyPr>
            <a:noAutofit/>
          </a:bodyPr>
          <a:lstStyle/>
          <a:p>
            <a:r>
              <a:rPr lang="en-US" sz="3200"/>
              <a:t>About our Data: Category Type(JSON)</a:t>
            </a:r>
          </a:p>
        </p:txBody>
      </p:sp>
      <p:sp>
        <p:nvSpPr>
          <p:cNvPr id="7" name="文本框 6">
            <a:extLst>
              <a:ext uri="{FF2B5EF4-FFF2-40B4-BE49-F238E27FC236}">
                <a16:creationId xmlns:a16="http://schemas.microsoft.com/office/drawing/2014/main" id="{C0EBAC4E-6EBF-C115-6EBE-67208B7766C6}"/>
              </a:ext>
            </a:extLst>
          </p:cNvPr>
          <p:cNvSpPr txBox="1"/>
          <p:nvPr/>
        </p:nvSpPr>
        <p:spPr>
          <a:xfrm>
            <a:off x="1498920" y="5805018"/>
            <a:ext cx="1070659" cy="261610"/>
          </a:xfrm>
          <a:prstGeom prst="rect">
            <a:avLst/>
          </a:prstGeom>
          <a:solidFill>
            <a:schemeClr val="bg1"/>
          </a:solidFill>
        </p:spPr>
        <p:txBody>
          <a:bodyPr wrap="square" rtlCol="0">
            <a:spAutoFit/>
          </a:bodyPr>
          <a:lstStyle/>
          <a:p>
            <a:endParaRPr kumimoji="1" lang="zh-CN" altLang="en-US" sz="1100"/>
          </a:p>
        </p:txBody>
      </p:sp>
      <p:sp>
        <p:nvSpPr>
          <p:cNvPr id="4" name="文本框 3">
            <a:extLst>
              <a:ext uri="{FF2B5EF4-FFF2-40B4-BE49-F238E27FC236}">
                <a16:creationId xmlns:a16="http://schemas.microsoft.com/office/drawing/2014/main" id="{E9682940-175F-A684-F52C-9FEFB39FB190}"/>
              </a:ext>
            </a:extLst>
          </p:cNvPr>
          <p:cNvSpPr txBox="1"/>
          <p:nvPr/>
        </p:nvSpPr>
        <p:spPr>
          <a:xfrm>
            <a:off x="1442976" y="5053275"/>
            <a:ext cx="9306045" cy="307777"/>
          </a:xfrm>
          <a:prstGeom prst="rect">
            <a:avLst/>
          </a:prstGeom>
          <a:noFill/>
        </p:spPr>
        <p:txBody>
          <a:bodyPr wrap="square">
            <a:spAutoFit/>
          </a:bodyPr>
          <a:lstStyle/>
          <a:p>
            <a:r>
              <a:rPr lang="zh-CN" altLang="en-US" sz="1400">
                <a:hlinkClick r:id="rId3"/>
              </a:rPr>
              <a:t>https://www.kaggle.com/datasets/rsrishav/youtube-trending-video-dataset/data?select=BR_youtube_trending_data.csv</a:t>
            </a:r>
            <a:endParaRPr lang="zh-CN" altLang="en-US" sz="1400"/>
          </a:p>
        </p:txBody>
      </p:sp>
      <p:pic>
        <p:nvPicPr>
          <p:cNvPr id="8" name="图片 7">
            <a:extLst>
              <a:ext uri="{FF2B5EF4-FFF2-40B4-BE49-F238E27FC236}">
                <a16:creationId xmlns:a16="http://schemas.microsoft.com/office/drawing/2014/main" id="{A471FEEE-F0AD-7522-7A21-480F59A828CD}"/>
              </a:ext>
            </a:extLst>
          </p:cNvPr>
          <p:cNvPicPr>
            <a:picLocks noChangeAspect="1"/>
          </p:cNvPicPr>
          <p:nvPr/>
        </p:nvPicPr>
        <p:blipFill>
          <a:blip r:embed="rId4"/>
          <a:stretch>
            <a:fillRect/>
          </a:stretch>
        </p:blipFill>
        <p:spPr>
          <a:xfrm>
            <a:off x="793297" y="1865588"/>
            <a:ext cx="9670349" cy="2965704"/>
          </a:xfrm>
          <a:prstGeom prst="rect">
            <a:avLst/>
          </a:prstGeom>
        </p:spPr>
      </p:pic>
      <p:sp>
        <p:nvSpPr>
          <p:cNvPr id="9" name="文本框 8">
            <a:extLst>
              <a:ext uri="{FF2B5EF4-FFF2-40B4-BE49-F238E27FC236}">
                <a16:creationId xmlns:a16="http://schemas.microsoft.com/office/drawing/2014/main" id="{931D2098-D61B-0ECC-43C8-915AE03C95D9}"/>
              </a:ext>
            </a:extLst>
          </p:cNvPr>
          <p:cNvSpPr txBox="1"/>
          <p:nvPr/>
        </p:nvSpPr>
        <p:spPr>
          <a:xfrm>
            <a:off x="3483980" y="1312282"/>
            <a:ext cx="4109013" cy="369332"/>
          </a:xfrm>
          <a:prstGeom prst="rect">
            <a:avLst/>
          </a:prstGeom>
          <a:noFill/>
        </p:spPr>
        <p:txBody>
          <a:bodyPr wrap="square" rtlCol="0">
            <a:spAutoFit/>
          </a:bodyPr>
          <a:lstStyle/>
          <a:p>
            <a:r>
              <a:rPr kumimoji="1" lang="en-US" altLang="zh-CN"/>
              <a:t>11</a:t>
            </a:r>
            <a:r>
              <a:rPr kumimoji="1" lang="zh-CN" altLang="en-US"/>
              <a:t> </a:t>
            </a:r>
            <a:r>
              <a:rPr kumimoji="1" lang="en-US" altLang="zh-CN"/>
              <a:t>regions</a:t>
            </a:r>
            <a:r>
              <a:rPr kumimoji="1" lang="zh-CN" altLang="en-US"/>
              <a:t> </a:t>
            </a:r>
            <a:r>
              <a:rPr kumimoji="1" lang="en-US" altLang="zh-CN"/>
              <a:t>have</a:t>
            </a:r>
            <a:r>
              <a:rPr kumimoji="1" lang="zh-CN" altLang="en-US"/>
              <a:t> </a:t>
            </a:r>
            <a:r>
              <a:rPr kumimoji="1" lang="en-US" altLang="zh-CN"/>
              <a:t>different</a:t>
            </a:r>
            <a:r>
              <a:rPr kumimoji="1" lang="zh-CN" altLang="en-US"/>
              <a:t> </a:t>
            </a:r>
            <a:r>
              <a:rPr kumimoji="1" lang="en-US" altLang="zh-CN"/>
              <a:t>category</a:t>
            </a:r>
            <a:r>
              <a:rPr kumimoji="1" lang="zh-CN" altLang="en-US"/>
              <a:t> </a:t>
            </a:r>
            <a:r>
              <a:rPr kumimoji="1" lang="en-US" altLang="zh-CN"/>
              <a:t>lists</a:t>
            </a:r>
            <a:endParaRPr kumimoji="1" lang="zh-CN" altLang="en-US"/>
          </a:p>
        </p:txBody>
      </p:sp>
      <p:pic>
        <p:nvPicPr>
          <p:cNvPr id="3" name="图片 2">
            <a:extLst>
              <a:ext uri="{FF2B5EF4-FFF2-40B4-BE49-F238E27FC236}">
                <a16:creationId xmlns:a16="http://schemas.microsoft.com/office/drawing/2014/main" id="{802A5D18-B464-9A7B-DB16-C94F4001D10A}"/>
              </a:ext>
            </a:extLst>
          </p:cNvPr>
          <p:cNvPicPr>
            <a:picLocks noChangeAspect="1"/>
          </p:cNvPicPr>
          <p:nvPr/>
        </p:nvPicPr>
        <p:blipFill>
          <a:blip r:embed="rId5"/>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2316662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594599" y="376376"/>
            <a:ext cx="3178747" cy="523382"/>
          </a:xfrm>
        </p:spPr>
        <p:txBody>
          <a:bodyPr>
            <a:noAutofit/>
          </a:bodyPr>
          <a:lstStyle/>
          <a:p>
            <a:r>
              <a:rPr lang="en-US" sz="3200"/>
              <a:t>AWS S3-Data lake</a:t>
            </a:r>
          </a:p>
        </p:txBody>
      </p:sp>
      <p:pic>
        <p:nvPicPr>
          <p:cNvPr id="1028" name="Picture 4" descr="Cloud Object Storage - Amazon S3 - AWS">
            <a:extLst>
              <a:ext uri="{FF2B5EF4-FFF2-40B4-BE49-F238E27FC236}">
                <a16:creationId xmlns:a16="http://schemas.microsoft.com/office/drawing/2014/main" id="{637B84FD-4FF3-B758-1FDD-06AE70DC2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56" y="1461253"/>
            <a:ext cx="11314332" cy="426644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99B8A3A-0960-9A67-5035-3578757B1B4F}"/>
              </a:ext>
            </a:extLst>
          </p:cNvPr>
          <p:cNvPicPr>
            <a:picLocks noChangeAspect="1"/>
          </p:cNvPicPr>
          <p:nvPr/>
        </p:nvPicPr>
        <p:blipFill>
          <a:blip r:embed="rId3"/>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731201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707684" y="767660"/>
            <a:ext cx="1852448" cy="523382"/>
          </a:xfrm>
        </p:spPr>
        <p:txBody>
          <a:bodyPr>
            <a:noAutofit/>
          </a:bodyPr>
          <a:lstStyle/>
          <a:p>
            <a:r>
              <a:rPr lang="en-US" sz="3200"/>
              <a:t>AWS S3</a:t>
            </a:r>
            <a:br>
              <a:rPr lang="en-US" sz="3200"/>
            </a:br>
            <a:r>
              <a:rPr lang="en-US" sz="3200"/>
              <a:t>Our</a:t>
            </a:r>
            <a:r>
              <a:rPr lang="zh-CN" altLang="en-US" sz="3200"/>
              <a:t> </a:t>
            </a:r>
            <a:r>
              <a:rPr lang="en-US" altLang="zh-CN" sz="3200"/>
              <a:t>Data</a:t>
            </a:r>
            <a:endParaRPr lang="en-US" sz="3200"/>
          </a:p>
        </p:txBody>
      </p:sp>
      <p:pic>
        <p:nvPicPr>
          <p:cNvPr id="5" name="图片 4">
            <a:extLst>
              <a:ext uri="{FF2B5EF4-FFF2-40B4-BE49-F238E27FC236}">
                <a16:creationId xmlns:a16="http://schemas.microsoft.com/office/drawing/2014/main" id="{99CCCFCE-993D-0FF5-9823-3A4D84CB0765}"/>
              </a:ext>
            </a:extLst>
          </p:cNvPr>
          <p:cNvPicPr>
            <a:picLocks noChangeAspect="1"/>
          </p:cNvPicPr>
          <p:nvPr/>
        </p:nvPicPr>
        <p:blipFill>
          <a:blip r:embed="rId2"/>
          <a:stretch>
            <a:fillRect/>
          </a:stretch>
        </p:blipFill>
        <p:spPr>
          <a:xfrm>
            <a:off x="711039" y="1875099"/>
            <a:ext cx="6273317" cy="4205307"/>
          </a:xfrm>
          <a:prstGeom prst="rect">
            <a:avLst/>
          </a:prstGeom>
        </p:spPr>
      </p:pic>
      <p:pic>
        <p:nvPicPr>
          <p:cNvPr id="3" name="图片 2">
            <a:extLst>
              <a:ext uri="{FF2B5EF4-FFF2-40B4-BE49-F238E27FC236}">
                <a16:creationId xmlns:a16="http://schemas.microsoft.com/office/drawing/2014/main" id="{E73B6EE8-0FC9-AD10-019C-132C7DD62B82}"/>
              </a:ext>
            </a:extLst>
          </p:cNvPr>
          <p:cNvPicPr>
            <a:picLocks noChangeAspect="1"/>
          </p:cNvPicPr>
          <p:nvPr/>
        </p:nvPicPr>
        <p:blipFill>
          <a:blip r:embed="rId3"/>
          <a:stretch>
            <a:fillRect/>
          </a:stretch>
        </p:blipFill>
        <p:spPr>
          <a:xfrm>
            <a:off x="3022475" y="372031"/>
            <a:ext cx="6493743" cy="4330987"/>
          </a:xfrm>
          <a:prstGeom prst="rect">
            <a:avLst/>
          </a:prstGeom>
        </p:spPr>
      </p:pic>
      <p:pic>
        <p:nvPicPr>
          <p:cNvPr id="4" name="图片 3">
            <a:extLst>
              <a:ext uri="{FF2B5EF4-FFF2-40B4-BE49-F238E27FC236}">
                <a16:creationId xmlns:a16="http://schemas.microsoft.com/office/drawing/2014/main" id="{DBFE5084-3E21-059F-4BAD-69563E8E3109}"/>
              </a:ext>
            </a:extLst>
          </p:cNvPr>
          <p:cNvPicPr>
            <a:picLocks noChangeAspect="1"/>
          </p:cNvPicPr>
          <p:nvPr/>
        </p:nvPicPr>
        <p:blipFill>
          <a:blip r:embed="rId4"/>
          <a:stretch>
            <a:fillRect/>
          </a:stretch>
        </p:blipFill>
        <p:spPr>
          <a:xfrm>
            <a:off x="4631468" y="2464204"/>
            <a:ext cx="6273317" cy="3741882"/>
          </a:xfrm>
          <a:prstGeom prst="rect">
            <a:avLst/>
          </a:prstGeom>
        </p:spPr>
      </p:pic>
      <p:pic>
        <p:nvPicPr>
          <p:cNvPr id="7" name="图片 6">
            <a:extLst>
              <a:ext uri="{FF2B5EF4-FFF2-40B4-BE49-F238E27FC236}">
                <a16:creationId xmlns:a16="http://schemas.microsoft.com/office/drawing/2014/main" id="{7B2BC6EF-82C3-7DDB-4FCE-CB697A8F9082}"/>
              </a:ext>
            </a:extLst>
          </p:cNvPr>
          <p:cNvPicPr>
            <a:picLocks noChangeAspect="1"/>
          </p:cNvPicPr>
          <p:nvPr/>
        </p:nvPicPr>
        <p:blipFill>
          <a:blip r:embed="rId5"/>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1830306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386255" y="283779"/>
            <a:ext cx="4939371" cy="523382"/>
          </a:xfrm>
        </p:spPr>
        <p:txBody>
          <a:bodyPr>
            <a:noAutofit/>
          </a:bodyPr>
          <a:lstStyle/>
          <a:p>
            <a:r>
              <a:rPr lang="en-US" sz="3200"/>
              <a:t>AWS Lambda</a:t>
            </a:r>
          </a:p>
        </p:txBody>
      </p:sp>
      <p:pic>
        <p:nvPicPr>
          <p:cNvPr id="4" name="Picture 2" descr="Automate dynamic mapping and renaming of column names in data files using  AWS Glue: Part 2 | AWS Big Data Blog">
            <a:extLst>
              <a:ext uri="{FF2B5EF4-FFF2-40B4-BE49-F238E27FC236}">
                <a16:creationId xmlns:a16="http://schemas.microsoft.com/office/drawing/2014/main" id="{992A6638-8CBD-C215-3487-32140353D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97" y="1259470"/>
            <a:ext cx="7747000" cy="46863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44E3D359-9504-FC54-37A7-17E439C32AE4}"/>
              </a:ext>
            </a:extLst>
          </p:cNvPr>
          <p:cNvSpPr txBox="1"/>
          <p:nvPr/>
        </p:nvSpPr>
        <p:spPr>
          <a:xfrm>
            <a:off x="8721523" y="1770928"/>
            <a:ext cx="1776715" cy="369332"/>
          </a:xfrm>
          <a:prstGeom prst="rect">
            <a:avLst/>
          </a:prstGeom>
          <a:noFill/>
        </p:spPr>
        <p:txBody>
          <a:bodyPr wrap="square">
            <a:spAutoFit/>
          </a:bodyPr>
          <a:lstStyle/>
          <a:p>
            <a:pPr marL="285750" indent="-285750">
              <a:buFont typeface="Arial" panose="020B0604020202020204" pitchFamily="34" charset="0"/>
              <a:buChar char="•"/>
            </a:pPr>
            <a:r>
              <a:rPr lang="en-US" altLang="zh-CN" b="1" i="0" u="none" strike="noStrike">
                <a:effectLst/>
                <a:latin typeface="Söhne"/>
              </a:rPr>
              <a:t>Event-Driven</a:t>
            </a:r>
            <a:endParaRPr lang="zh-CN" altLang="en-US"/>
          </a:p>
        </p:txBody>
      </p:sp>
      <p:sp>
        <p:nvSpPr>
          <p:cNvPr id="7" name="文本框 6">
            <a:extLst>
              <a:ext uri="{FF2B5EF4-FFF2-40B4-BE49-F238E27FC236}">
                <a16:creationId xmlns:a16="http://schemas.microsoft.com/office/drawing/2014/main" id="{35651C45-2278-7776-5A48-E96F4D92EAA6}"/>
              </a:ext>
            </a:extLst>
          </p:cNvPr>
          <p:cNvSpPr txBox="1"/>
          <p:nvPr/>
        </p:nvSpPr>
        <p:spPr>
          <a:xfrm>
            <a:off x="8747565" y="2322654"/>
            <a:ext cx="2190511" cy="369332"/>
          </a:xfrm>
          <a:prstGeom prst="rect">
            <a:avLst/>
          </a:prstGeom>
          <a:noFill/>
        </p:spPr>
        <p:txBody>
          <a:bodyPr wrap="square">
            <a:spAutoFit/>
          </a:bodyPr>
          <a:lstStyle/>
          <a:p>
            <a:pPr marL="285750" indent="-285750">
              <a:buFont typeface="Arial" panose="020B0604020202020204" pitchFamily="34" charset="0"/>
              <a:buChar char="•"/>
            </a:pPr>
            <a:r>
              <a:rPr lang="en-US" altLang="zh-CN" b="1">
                <a:latin typeface="Söhne"/>
              </a:rPr>
              <a:t>Language Support</a:t>
            </a:r>
            <a:endParaRPr lang="zh-CN" altLang="en-US"/>
          </a:p>
        </p:txBody>
      </p:sp>
      <p:sp>
        <p:nvSpPr>
          <p:cNvPr id="8" name="文本框 7">
            <a:extLst>
              <a:ext uri="{FF2B5EF4-FFF2-40B4-BE49-F238E27FC236}">
                <a16:creationId xmlns:a16="http://schemas.microsoft.com/office/drawing/2014/main" id="{C648377E-A59B-A7F4-6562-9F8879614EB7}"/>
              </a:ext>
            </a:extLst>
          </p:cNvPr>
          <p:cNvSpPr txBox="1"/>
          <p:nvPr/>
        </p:nvSpPr>
        <p:spPr>
          <a:xfrm>
            <a:off x="8747565" y="2874381"/>
            <a:ext cx="2190511" cy="369332"/>
          </a:xfrm>
          <a:prstGeom prst="rect">
            <a:avLst/>
          </a:prstGeom>
          <a:noFill/>
        </p:spPr>
        <p:txBody>
          <a:bodyPr wrap="square">
            <a:spAutoFit/>
          </a:bodyPr>
          <a:lstStyle/>
          <a:p>
            <a:pPr marL="285750" indent="-285750">
              <a:buFont typeface="Arial" panose="020B0604020202020204" pitchFamily="34" charset="0"/>
              <a:buChar char="•"/>
            </a:pPr>
            <a:r>
              <a:rPr lang="en-US" altLang="zh-CN" b="1">
                <a:latin typeface="Söhne"/>
              </a:rPr>
              <a:t>Customizable</a:t>
            </a:r>
            <a:endParaRPr lang="zh-CN" altLang="en-US" b="1">
              <a:latin typeface="Söhne"/>
            </a:endParaRPr>
          </a:p>
        </p:txBody>
      </p:sp>
      <p:sp>
        <p:nvSpPr>
          <p:cNvPr id="9" name="文本框 8">
            <a:extLst>
              <a:ext uri="{FF2B5EF4-FFF2-40B4-BE49-F238E27FC236}">
                <a16:creationId xmlns:a16="http://schemas.microsoft.com/office/drawing/2014/main" id="{DB91A7B5-6E8F-D7A0-4E58-2B19FCE93651}"/>
              </a:ext>
            </a:extLst>
          </p:cNvPr>
          <p:cNvSpPr txBox="1"/>
          <p:nvPr/>
        </p:nvSpPr>
        <p:spPr>
          <a:xfrm>
            <a:off x="8759140" y="3426108"/>
            <a:ext cx="3116485" cy="369332"/>
          </a:xfrm>
          <a:prstGeom prst="rect">
            <a:avLst/>
          </a:prstGeom>
          <a:noFill/>
        </p:spPr>
        <p:txBody>
          <a:bodyPr wrap="square">
            <a:spAutoFit/>
          </a:bodyPr>
          <a:lstStyle/>
          <a:p>
            <a:pPr marL="285750" indent="-285750">
              <a:buFont typeface="Arial" panose="020B0604020202020204" pitchFamily="34" charset="0"/>
              <a:buChar char="•"/>
            </a:pPr>
            <a:r>
              <a:rPr lang="en-US" altLang="zh-CN" b="1">
                <a:latin typeface="Söhne"/>
              </a:rPr>
              <a:t>Performance Monitoring</a:t>
            </a:r>
            <a:endParaRPr lang="zh-CN" altLang="en-US" b="1">
              <a:latin typeface="Söhne"/>
            </a:endParaRPr>
          </a:p>
        </p:txBody>
      </p:sp>
      <p:sp>
        <p:nvSpPr>
          <p:cNvPr id="10" name="文本框 9">
            <a:extLst>
              <a:ext uri="{FF2B5EF4-FFF2-40B4-BE49-F238E27FC236}">
                <a16:creationId xmlns:a16="http://schemas.microsoft.com/office/drawing/2014/main" id="{D14996CC-A3D4-29B0-5E46-9A809A7EF174}"/>
              </a:ext>
            </a:extLst>
          </p:cNvPr>
          <p:cNvSpPr txBox="1"/>
          <p:nvPr/>
        </p:nvSpPr>
        <p:spPr>
          <a:xfrm>
            <a:off x="8759140" y="3977835"/>
            <a:ext cx="2190511" cy="369332"/>
          </a:xfrm>
          <a:prstGeom prst="rect">
            <a:avLst/>
          </a:prstGeom>
          <a:noFill/>
        </p:spPr>
        <p:txBody>
          <a:bodyPr wrap="square">
            <a:spAutoFit/>
          </a:bodyPr>
          <a:lstStyle/>
          <a:p>
            <a:pPr marL="285750" indent="-285750">
              <a:buFont typeface="Arial" panose="020B0604020202020204" pitchFamily="34" charset="0"/>
              <a:buChar char="•"/>
            </a:pPr>
            <a:r>
              <a:rPr lang="en-US" altLang="zh-CN" b="1">
                <a:latin typeface="Söhne"/>
              </a:rPr>
              <a:t>Cost-Effective</a:t>
            </a:r>
            <a:endParaRPr lang="zh-CN" altLang="en-US" b="1">
              <a:latin typeface="Söhne"/>
            </a:endParaRPr>
          </a:p>
        </p:txBody>
      </p:sp>
      <p:pic>
        <p:nvPicPr>
          <p:cNvPr id="3" name="图片 2">
            <a:extLst>
              <a:ext uri="{FF2B5EF4-FFF2-40B4-BE49-F238E27FC236}">
                <a16:creationId xmlns:a16="http://schemas.microsoft.com/office/drawing/2014/main" id="{3D946189-C812-3FE1-3BDA-66EB9B0CF02C}"/>
              </a:ext>
            </a:extLst>
          </p:cNvPr>
          <p:cNvPicPr>
            <a:picLocks noChangeAspect="1"/>
          </p:cNvPicPr>
          <p:nvPr/>
        </p:nvPicPr>
        <p:blipFill>
          <a:blip r:embed="rId4"/>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3559198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386255" y="489812"/>
            <a:ext cx="4939371" cy="523382"/>
          </a:xfrm>
        </p:spPr>
        <p:txBody>
          <a:bodyPr>
            <a:noAutofit/>
          </a:bodyPr>
          <a:lstStyle/>
          <a:p>
            <a:r>
              <a:rPr lang="en-US" sz="3200"/>
              <a:t>Lambda Function1</a:t>
            </a:r>
            <a:br>
              <a:rPr lang="en-US" sz="3200"/>
            </a:br>
            <a:r>
              <a:rPr lang="en-US" sz="3200"/>
              <a:t>JSON - Parquet</a:t>
            </a:r>
          </a:p>
        </p:txBody>
      </p:sp>
      <p:pic>
        <p:nvPicPr>
          <p:cNvPr id="3" name="图片 2">
            <a:extLst>
              <a:ext uri="{FF2B5EF4-FFF2-40B4-BE49-F238E27FC236}">
                <a16:creationId xmlns:a16="http://schemas.microsoft.com/office/drawing/2014/main" id="{82A1266C-7D68-3EBE-63BC-58710E9A83AE}"/>
              </a:ext>
            </a:extLst>
          </p:cNvPr>
          <p:cNvPicPr>
            <a:picLocks noChangeAspect="1"/>
          </p:cNvPicPr>
          <p:nvPr/>
        </p:nvPicPr>
        <p:blipFill>
          <a:blip r:embed="rId3"/>
          <a:stretch>
            <a:fillRect/>
          </a:stretch>
        </p:blipFill>
        <p:spPr>
          <a:xfrm>
            <a:off x="386255" y="2726635"/>
            <a:ext cx="5408250" cy="3465026"/>
          </a:xfrm>
          <a:prstGeom prst="rect">
            <a:avLst/>
          </a:prstGeom>
        </p:spPr>
      </p:pic>
      <p:pic>
        <p:nvPicPr>
          <p:cNvPr id="5" name="图片 4">
            <a:extLst>
              <a:ext uri="{FF2B5EF4-FFF2-40B4-BE49-F238E27FC236}">
                <a16:creationId xmlns:a16="http://schemas.microsoft.com/office/drawing/2014/main" id="{DE54871B-94D3-62CC-49C4-C57C4FA72DED}"/>
              </a:ext>
            </a:extLst>
          </p:cNvPr>
          <p:cNvPicPr>
            <a:picLocks noChangeAspect="1"/>
          </p:cNvPicPr>
          <p:nvPr/>
        </p:nvPicPr>
        <p:blipFill>
          <a:blip r:embed="rId4"/>
          <a:stretch>
            <a:fillRect/>
          </a:stretch>
        </p:blipFill>
        <p:spPr>
          <a:xfrm>
            <a:off x="4059192" y="283779"/>
            <a:ext cx="7388171" cy="3671059"/>
          </a:xfrm>
          <a:prstGeom prst="rect">
            <a:avLst/>
          </a:prstGeom>
        </p:spPr>
      </p:pic>
      <p:pic>
        <p:nvPicPr>
          <p:cNvPr id="11" name="图片 10">
            <a:extLst>
              <a:ext uri="{FF2B5EF4-FFF2-40B4-BE49-F238E27FC236}">
                <a16:creationId xmlns:a16="http://schemas.microsoft.com/office/drawing/2014/main" id="{BD2D86BE-2120-6376-BE6F-5D712684A622}"/>
              </a:ext>
            </a:extLst>
          </p:cNvPr>
          <p:cNvPicPr>
            <a:picLocks noChangeAspect="1"/>
          </p:cNvPicPr>
          <p:nvPr/>
        </p:nvPicPr>
        <p:blipFill rotWithShape="1">
          <a:blip r:embed="rId5"/>
          <a:srcRect r="36426"/>
          <a:stretch/>
        </p:blipFill>
        <p:spPr>
          <a:xfrm>
            <a:off x="7071776" y="3121460"/>
            <a:ext cx="4120944" cy="3211260"/>
          </a:xfrm>
          <a:prstGeom prst="rect">
            <a:avLst/>
          </a:prstGeom>
        </p:spPr>
      </p:pic>
      <p:sp>
        <p:nvSpPr>
          <p:cNvPr id="6" name="文本框 5">
            <a:extLst>
              <a:ext uri="{FF2B5EF4-FFF2-40B4-BE49-F238E27FC236}">
                <a16:creationId xmlns:a16="http://schemas.microsoft.com/office/drawing/2014/main" id="{4D4768C3-A6F5-0661-B573-4B71188A3B23}"/>
              </a:ext>
            </a:extLst>
          </p:cNvPr>
          <p:cNvSpPr txBox="1"/>
          <p:nvPr/>
        </p:nvSpPr>
        <p:spPr>
          <a:xfrm>
            <a:off x="5519220" y="4794923"/>
            <a:ext cx="1153560" cy="369332"/>
          </a:xfrm>
          <a:prstGeom prst="rect">
            <a:avLst/>
          </a:prstGeom>
          <a:noFill/>
        </p:spPr>
        <p:txBody>
          <a:bodyPr wrap="square" rtlCol="0">
            <a:spAutoFit/>
          </a:bodyPr>
          <a:lstStyle/>
          <a:p>
            <a:r>
              <a:rPr kumimoji="1" lang="en-US" altLang="zh-CN"/>
              <a:t>Test Case</a:t>
            </a:r>
            <a:endParaRPr kumimoji="1" lang="zh-CN" altLang="en-US"/>
          </a:p>
        </p:txBody>
      </p:sp>
      <p:sp>
        <p:nvSpPr>
          <p:cNvPr id="7" name="右箭头 6">
            <a:extLst>
              <a:ext uri="{FF2B5EF4-FFF2-40B4-BE49-F238E27FC236}">
                <a16:creationId xmlns:a16="http://schemas.microsoft.com/office/drawing/2014/main" id="{07F09A8E-8B09-180E-22F9-5F9993E7BEFE}"/>
              </a:ext>
            </a:extLst>
          </p:cNvPr>
          <p:cNvSpPr/>
          <p:nvPr/>
        </p:nvSpPr>
        <p:spPr>
          <a:xfrm>
            <a:off x="6601311" y="4838267"/>
            <a:ext cx="541934" cy="2349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0A0CFE6D-601D-585B-EAA2-51220A03E52C}"/>
              </a:ext>
            </a:extLst>
          </p:cNvPr>
          <p:cNvPicPr>
            <a:picLocks noChangeAspect="1"/>
          </p:cNvPicPr>
          <p:nvPr/>
        </p:nvPicPr>
        <p:blipFill>
          <a:blip r:embed="rId6"/>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1966683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332273" y="439875"/>
            <a:ext cx="11527449" cy="523382"/>
          </a:xfrm>
        </p:spPr>
        <p:txBody>
          <a:bodyPr>
            <a:noAutofit/>
          </a:bodyPr>
          <a:lstStyle/>
          <a:p>
            <a:r>
              <a:rPr lang="en-US" sz="3200"/>
              <a:t>Lambda Trigger and Configuration:</a:t>
            </a:r>
          </a:p>
        </p:txBody>
      </p:sp>
      <p:pic>
        <p:nvPicPr>
          <p:cNvPr id="3" name="图片 2">
            <a:extLst>
              <a:ext uri="{FF2B5EF4-FFF2-40B4-BE49-F238E27FC236}">
                <a16:creationId xmlns:a16="http://schemas.microsoft.com/office/drawing/2014/main" id="{513EE5D9-ECB1-278F-84F7-658C24C64921}"/>
              </a:ext>
            </a:extLst>
          </p:cNvPr>
          <p:cNvPicPr>
            <a:picLocks noChangeAspect="1"/>
          </p:cNvPicPr>
          <p:nvPr/>
        </p:nvPicPr>
        <p:blipFill rotWithShape="1">
          <a:blip r:embed="rId3"/>
          <a:srcRect t="25645"/>
          <a:stretch/>
        </p:blipFill>
        <p:spPr>
          <a:xfrm>
            <a:off x="5486570" y="2794953"/>
            <a:ext cx="5659134" cy="2923716"/>
          </a:xfrm>
          <a:prstGeom prst="rect">
            <a:avLst/>
          </a:prstGeom>
        </p:spPr>
      </p:pic>
      <p:sp>
        <p:nvSpPr>
          <p:cNvPr id="6" name="文本框 5">
            <a:extLst>
              <a:ext uri="{FF2B5EF4-FFF2-40B4-BE49-F238E27FC236}">
                <a16:creationId xmlns:a16="http://schemas.microsoft.com/office/drawing/2014/main" id="{5A474546-56E8-E2C5-9A89-199519F850D8}"/>
              </a:ext>
            </a:extLst>
          </p:cNvPr>
          <p:cNvSpPr txBox="1"/>
          <p:nvPr/>
        </p:nvSpPr>
        <p:spPr>
          <a:xfrm>
            <a:off x="7548639" y="5543933"/>
            <a:ext cx="2769253" cy="461665"/>
          </a:xfrm>
          <a:prstGeom prst="rect">
            <a:avLst/>
          </a:prstGeom>
          <a:noFill/>
        </p:spPr>
        <p:txBody>
          <a:bodyPr wrap="square">
            <a:spAutoFit/>
          </a:bodyPr>
          <a:lstStyle/>
          <a:p>
            <a:r>
              <a:rPr lang="en-US" altLang="zh-CN" sz="2400"/>
              <a:t>Event Based Trigger </a:t>
            </a:r>
            <a:endParaRPr lang="zh-CN" altLang="en-US" sz="2400"/>
          </a:p>
        </p:txBody>
      </p:sp>
      <p:pic>
        <p:nvPicPr>
          <p:cNvPr id="8" name="图片 7">
            <a:extLst>
              <a:ext uri="{FF2B5EF4-FFF2-40B4-BE49-F238E27FC236}">
                <a16:creationId xmlns:a16="http://schemas.microsoft.com/office/drawing/2014/main" id="{B8431F03-61F5-0C7D-9971-8DD9622ED7F8}"/>
              </a:ext>
            </a:extLst>
          </p:cNvPr>
          <p:cNvPicPr>
            <a:picLocks noChangeAspect="1"/>
          </p:cNvPicPr>
          <p:nvPr/>
        </p:nvPicPr>
        <p:blipFill>
          <a:blip r:embed="rId4"/>
          <a:stretch>
            <a:fillRect/>
          </a:stretch>
        </p:blipFill>
        <p:spPr>
          <a:xfrm>
            <a:off x="6348538" y="795155"/>
            <a:ext cx="5169454" cy="1107740"/>
          </a:xfrm>
          <a:prstGeom prst="rect">
            <a:avLst/>
          </a:prstGeom>
        </p:spPr>
      </p:pic>
      <p:sp>
        <p:nvSpPr>
          <p:cNvPr id="9" name="文本框 8">
            <a:extLst>
              <a:ext uri="{FF2B5EF4-FFF2-40B4-BE49-F238E27FC236}">
                <a16:creationId xmlns:a16="http://schemas.microsoft.com/office/drawing/2014/main" id="{08BE61C5-F3E7-EB69-29D8-5CEBBEE7F375}"/>
              </a:ext>
            </a:extLst>
          </p:cNvPr>
          <p:cNvSpPr txBox="1"/>
          <p:nvPr/>
        </p:nvSpPr>
        <p:spPr>
          <a:xfrm>
            <a:off x="7678718" y="2046359"/>
            <a:ext cx="2273643" cy="461665"/>
          </a:xfrm>
          <a:prstGeom prst="rect">
            <a:avLst/>
          </a:prstGeom>
          <a:noFill/>
        </p:spPr>
        <p:txBody>
          <a:bodyPr wrap="square">
            <a:spAutoFit/>
          </a:bodyPr>
          <a:lstStyle/>
          <a:p>
            <a:r>
              <a:rPr lang="en-US" altLang="zh-CN" sz="2400"/>
              <a:t>Wrangler Layers </a:t>
            </a:r>
            <a:endParaRPr lang="zh-CN" altLang="en-US" sz="2400"/>
          </a:p>
        </p:txBody>
      </p:sp>
      <p:pic>
        <p:nvPicPr>
          <p:cNvPr id="10" name="图片 9">
            <a:extLst>
              <a:ext uri="{FF2B5EF4-FFF2-40B4-BE49-F238E27FC236}">
                <a16:creationId xmlns:a16="http://schemas.microsoft.com/office/drawing/2014/main" id="{70DB0C0D-58D6-0E58-28F1-4D48407BFA2A}"/>
              </a:ext>
            </a:extLst>
          </p:cNvPr>
          <p:cNvPicPr>
            <a:picLocks noChangeAspect="1"/>
          </p:cNvPicPr>
          <p:nvPr/>
        </p:nvPicPr>
        <p:blipFill>
          <a:blip r:embed="rId5"/>
          <a:stretch>
            <a:fillRect/>
          </a:stretch>
        </p:blipFill>
        <p:spPr>
          <a:xfrm>
            <a:off x="1046296" y="1179513"/>
            <a:ext cx="3597067" cy="4539156"/>
          </a:xfrm>
          <a:prstGeom prst="rect">
            <a:avLst/>
          </a:prstGeom>
        </p:spPr>
      </p:pic>
      <p:sp>
        <p:nvSpPr>
          <p:cNvPr id="11" name="文本框 10">
            <a:extLst>
              <a:ext uri="{FF2B5EF4-FFF2-40B4-BE49-F238E27FC236}">
                <a16:creationId xmlns:a16="http://schemas.microsoft.com/office/drawing/2014/main" id="{CEAEEAF8-779D-4BFD-573F-D55FD0B2515D}"/>
              </a:ext>
            </a:extLst>
          </p:cNvPr>
          <p:cNvSpPr txBox="1"/>
          <p:nvPr/>
        </p:nvSpPr>
        <p:spPr>
          <a:xfrm>
            <a:off x="1874108" y="5774765"/>
            <a:ext cx="2273643" cy="461665"/>
          </a:xfrm>
          <a:prstGeom prst="rect">
            <a:avLst/>
          </a:prstGeom>
          <a:noFill/>
        </p:spPr>
        <p:txBody>
          <a:bodyPr wrap="square">
            <a:spAutoFit/>
          </a:bodyPr>
          <a:lstStyle/>
          <a:p>
            <a:r>
              <a:rPr lang="en-US" altLang="zh-CN" sz="2400"/>
              <a:t>Configuration</a:t>
            </a:r>
            <a:endParaRPr lang="zh-CN" altLang="en-US" sz="2400"/>
          </a:p>
        </p:txBody>
      </p:sp>
      <p:pic>
        <p:nvPicPr>
          <p:cNvPr id="4" name="图片 3">
            <a:extLst>
              <a:ext uri="{FF2B5EF4-FFF2-40B4-BE49-F238E27FC236}">
                <a16:creationId xmlns:a16="http://schemas.microsoft.com/office/drawing/2014/main" id="{30266212-F400-3172-36A0-414CFA8ACDE6}"/>
              </a:ext>
            </a:extLst>
          </p:cNvPr>
          <p:cNvPicPr>
            <a:picLocks noChangeAspect="1"/>
          </p:cNvPicPr>
          <p:nvPr/>
        </p:nvPicPr>
        <p:blipFill>
          <a:blip r:embed="rId6"/>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2738078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386255" y="489812"/>
            <a:ext cx="8426441" cy="523382"/>
          </a:xfrm>
        </p:spPr>
        <p:txBody>
          <a:bodyPr>
            <a:noAutofit/>
          </a:bodyPr>
          <a:lstStyle/>
          <a:p>
            <a:r>
              <a:rPr lang="en-US" sz="3200"/>
              <a:t>Lambda Function</a:t>
            </a:r>
            <a:r>
              <a:rPr lang="en-US" altLang="zh-CN" sz="3200"/>
              <a:t>2: </a:t>
            </a:r>
            <a:r>
              <a:rPr lang="en-US" sz="3200"/>
              <a:t>CSV Cleaning</a:t>
            </a:r>
          </a:p>
        </p:txBody>
      </p:sp>
      <p:pic>
        <p:nvPicPr>
          <p:cNvPr id="4" name="图片 3">
            <a:extLst>
              <a:ext uri="{FF2B5EF4-FFF2-40B4-BE49-F238E27FC236}">
                <a16:creationId xmlns:a16="http://schemas.microsoft.com/office/drawing/2014/main" id="{82152B7B-1E0D-CD13-7494-3F1E89832A12}"/>
              </a:ext>
            </a:extLst>
          </p:cNvPr>
          <p:cNvPicPr>
            <a:picLocks noChangeAspect="1"/>
          </p:cNvPicPr>
          <p:nvPr/>
        </p:nvPicPr>
        <p:blipFill>
          <a:blip r:embed="rId3"/>
          <a:stretch>
            <a:fillRect/>
          </a:stretch>
        </p:blipFill>
        <p:spPr>
          <a:xfrm>
            <a:off x="6309332" y="489812"/>
            <a:ext cx="3606800" cy="635000"/>
          </a:xfrm>
          <a:prstGeom prst="rect">
            <a:avLst/>
          </a:prstGeom>
        </p:spPr>
      </p:pic>
      <p:pic>
        <p:nvPicPr>
          <p:cNvPr id="6" name="图片 5">
            <a:extLst>
              <a:ext uri="{FF2B5EF4-FFF2-40B4-BE49-F238E27FC236}">
                <a16:creationId xmlns:a16="http://schemas.microsoft.com/office/drawing/2014/main" id="{DA1FFF9E-0950-A667-87B5-D47C81FFDB38}"/>
              </a:ext>
            </a:extLst>
          </p:cNvPr>
          <p:cNvPicPr>
            <a:picLocks noChangeAspect="1"/>
          </p:cNvPicPr>
          <p:nvPr/>
        </p:nvPicPr>
        <p:blipFill>
          <a:blip r:embed="rId4"/>
          <a:stretch>
            <a:fillRect/>
          </a:stretch>
        </p:blipFill>
        <p:spPr>
          <a:xfrm>
            <a:off x="1871511" y="1455165"/>
            <a:ext cx="8875643" cy="4688654"/>
          </a:xfrm>
          <a:prstGeom prst="rect">
            <a:avLst/>
          </a:prstGeom>
        </p:spPr>
      </p:pic>
      <p:pic>
        <p:nvPicPr>
          <p:cNvPr id="3" name="图片 2">
            <a:extLst>
              <a:ext uri="{FF2B5EF4-FFF2-40B4-BE49-F238E27FC236}">
                <a16:creationId xmlns:a16="http://schemas.microsoft.com/office/drawing/2014/main" id="{F8B8337B-4743-D0AD-4413-299FA8EB9585}"/>
              </a:ext>
            </a:extLst>
          </p:cNvPr>
          <p:cNvPicPr>
            <a:picLocks noChangeAspect="1"/>
          </p:cNvPicPr>
          <p:nvPr/>
        </p:nvPicPr>
        <p:blipFill>
          <a:blip r:embed="rId5"/>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1725567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BCC3-17F8-F2F9-B705-BC253A901AA5}"/>
              </a:ext>
            </a:extLst>
          </p:cNvPr>
          <p:cNvSpPr>
            <a:spLocks noGrp="1"/>
          </p:cNvSpPr>
          <p:nvPr>
            <p:ph type="title"/>
          </p:nvPr>
        </p:nvSpPr>
        <p:spPr>
          <a:xfrm>
            <a:off x="761803" y="350196"/>
            <a:ext cx="4646904" cy="1624520"/>
          </a:xfrm>
        </p:spPr>
        <p:txBody>
          <a:bodyPr anchor="ctr">
            <a:normAutofit/>
          </a:bodyPr>
          <a:lstStyle/>
          <a:p>
            <a:r>
              <a:rPr lang="en-US" sz="4000">
                <a:cs typeface="Calibri Light"/>
              </a:rPr>
              <a:t>Problem Statement &amp; Initial Questions</a:t>
            </a:r>
            <a:endParaRPr lang="en-US" sz="4000"/>
          </a:p>
        </p:txBody>
      </p:sp>
      <p:sp>
        <p:nvSpPr>
          <p:cNvPr id="3" name="Content Placeholder 2">
            <a:extLst>
              <a:ext uri="{FF2B5EF4-FFF2-40B4-BE49-F238E27FC236}">
                <a16:creationId xmlns:a16="http://schemas.microsoft.com/office/drawing/2014/main" id="{76FC161D-1253-5C1A-F9D8-235796455395}"/>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0" indent="0">
              <a:buNone/>
            </a:pPr>
            <a:r>
              <a:rPr lang="en-US" sz="1700">
                <a:latin typeface="Segoe UI"/>
                <a:cs typeface="Segoe UI"/>
              </a:rPr>
              <a:t>The objective of this project is to develop a comprehensive system for analyzing YouTube data to answer two primary questions:</a:t>
            </a:r>
            <a:endParaRPr lang="en-US"/>
          </a:p>
          <a:p>
            <a:r>
              <a:rPr lang="en-US" sz="1700">
                <a:ea typeface="+mn-lt"/>
                <a:cs typeface="+mn-lt"/>
              </a:rPr>
              <a:t>How does our project's dashboard simplify the process for new YouTube creators to begin their journey, enhancing their content and revenue, while fostering a successful community of digital producers?</a:t>
            </a:r>
          </a:p>
          <a:p>
            <a:r>
              <a:rPr lang="en-US" sz="1700">
                <a:ea typeface="+mn-lt"/>
                <a:cs typeface="+mn-lt"/>
              </a:rPr>
              <a:t>How can we identify trending content on YouTube to strategically position advertisements, ensuring advertisers reach the widest and most relevant audience?</a:t>
            </a:r>
          </a:p>
          <a:p>
            <a:endParaRPr lang="en-US" sz="1700">
              <a:latin typeface="Calibri"/>
              <a:ea typeface="Verdana"/>
              <a:cs typeface="Calibri"/>
            </a:endParaRPr>
          </a:p>
        </p:txBody>
      </p:sp>
      <p:pic>
        <p:nvPicPr>
          <p:cNvPr id="5" name="Picture 4" descr="Many question marks on black background">
            <a:extLst>
              <a:ext uri="{FF2B5EF4-FFF2-40B4-BE49-F238E27FC236}">
                <a16:creationId xmlns:a16="http://schemas.microsoft.com/office/drawing/2014/main" id="{FEBD4BBE-8DC6-15DB-AE61-A0308F689E1D}"/>
              </a:ext>
            </a:extLst>
          </p:cNvPr>
          <p:cNvPicPr>
            <a:picLocks noChangeAspect="1"/>
          </p:cNvPicPr>
          <p:nvPr/>
        </p:nvPicPr>
        <p:blipFill rotWithShape="1">
          <a:blip r:embed="rId2"/>
          <a:srcRect l="45813" r="7" b="7"/>
          <a:stretch/>
        </p:blipFill>
        <p:spPr>
          <a:xfrm>
            <a:off x="6096000" y="1"/>
            <a:ext cx="6102825" cy="6858000"/>
          </a:xfrm>
          <a:prstGeom prst="rect">
            <a:avLst/>
          </a:prstGeom>
        </p:spPr>
      </p:pic>
    </p:spTree>
    <p:extLst>
      <p:ext uri="{BB962C8B-B14F-4D97-AF65-F5344CB8AC3E}">
        <p14:creationId xmlns:p14="http://schemas.microsoft.com/office/powerpoint/2010/main" val="2545008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332274" y="254344"/>
            <a:ext cx="11527449" cy="523382"/>
          </a:xfrm>
        </p:spPr>
        <p:txBody>
          <a:bodyPr>
            <a:noAutofit/>
          </a:bodyPr>
          <a:lstStyle/>
          <a:p>
            <a:r>
              <a:rPr lang="en-US" sz="3200"/>
              <a:t>Lambda Function3: Auto Kaggle Uploading(Unfinished)</a:t>
            </a:r>
          </a:p>
        </p:txBody>
      </p:sp>
      <p:pic>
        <p:nvPicPr>
          <p:cNvPr id="5" name="图片 4">
            <a:extLst>
              <a:ext uri="{FF2B5EF4-FFF2-40B4-BE49-F238E27FC236}">
                <a16:creationId xmlns:a16="http://schemas.microsoft.com/office/drawing/2014/main" id="{B46DC57A-580A-E45A-0CFB-2025EA93B2A2}"/>
              </a:ext>
            </a:extLst>
          </p:cNvPr>
          <p:cNvPicPr>
            <a:picLocks noChangeAspect="1"/>
          </p:cNvPicPr>
          <p:nvPr/>
        </p:nvPicPr>
        <p:blipFill>
          <a:blip r:embed="rId3"/>
          <a:stretch>
            <a:fillRect/>
          </a:stretch>
        </p:blipFill>
        <p:spPr>
          <a:xfrm>
            <a:off x="4292598" y="859219"/>
            <a:ext cx="3606800" cy="711200"/>
          </a:xfrm>
          <a:prstGeom prst="rect">
            <a:avLst/>
          </a:prstGeom>
        </p:spPr>
      </p:pic>
      <p:pic>
        <p:nvPicPr>
          <p:cNvPr id="7" name="图片 6">
            <a:extLst>
              <a:ext uri="{FF2B5EF4-FFF2-40B4-BE49-F238E27FC236}">
                <a16:creationId xmlns:a16="http://schemas.microsoft.com/office/drawing/2014/main" id="{BDB3276D-86E6-6EAD-B60D-30B7BDE15CA0}"/>
              </a:ext>
            </a:extLst>
          </p:cNvPr>
          <p:cNvPicPr>
            <a:picLocks noChangeAspect="1"/>
          </p:cNvPicPr>
          <p:nvPr/>
        </p:nvPicPr>
        <p:blipFill>
          <a:blip r:embed="rId4"/>
          <a:stretch>
            <a:fillRect/>
          </a:stretch>
        </p:blipFill>
        <p:spPr>
          <a:xfrm>
            <a:off x="1880980" y="1651912"/>
            <a:ext cx="8430040" cy="4852633"/>
          </a:xfrm>
          <a:prstGeom prst="rect">
            <a:avLst/>
          </a:prstGeom>
        </p:spPr>
      </p:pic>
      <p:pic>
        <p:nvPicPr>
          <p:cNvPr id="3" name="图片 2">
            <a:extLst>
              <a:ext uri="{FF2B5EF4-FFF2-40B4-BE49-F238E27FC236}">
                <a16:creationId xmlns:a16="http://schemas.microsoft.com/office/drawing/2014/main" id="{E4223F8E-E0F5-584B-4A19-85CE88B4190D}"/>
              </a:ext>
            </a:extLst>
          </p:cNvPr>
          <p:cNvPicPr>
            <a:picLocks noChangeAspect="1"/>
          </p:cNvPicPr>
          <p:nvPr/>
        </p:nvPicPr>
        <p:blipFill>
          <a:blip r:embed="rId5"/>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1554762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332274" y="254344"/>
            <a:ext cx="11527449" cy="523382"/>
          </a:xfrm>
        </p:spPr>
        <p:txBody>
          <a:bodyPr>
            <a:noAutofit/>
          </a:bodyPr>
          <a:lstStyle/>
          <a:p>
            <a:r>
              <a:rPr lang="en-US" sz="3200" dirty="0"/>
              <a:t>AWS Identity and Access Management</a:t>
            </a:r>
          </a:p>
        </p:txBody>
      </p:sp>
      <p:pic>
        <p:nvPicPr>
          <p:cNvPr id="3" name="图片 2">
            <a:extLst>
              <a:ext uri="{FF2B5EF4-FFF2-40B4-BE49-F238E27FC236}">
                <a16:creationId xmlns:a16="http://schemas.microsoft.com/office/drawing/2014/main" id="{E4223F8E-E0F5-584B-4A19-85CE88B4190D}"/>
              </a:ext>
            </a:extLst>
          </p:cNvPr>
          <p:cNvPicPr>
            <a:picLocks noChangeAspect="1"/>
          </p:cNvPicPr>
          <p:nvPr/>
        </p:nvPicPr>
        <p:blipFill>
          <a:blip r:embed="rId3"/>
          <a:stretch>
            <a:fillRect/>
          </a:stretch>
        </p:blipFill>
        <p:spPr>
          <a:xfrm>
            <a:off x="10636504" y="5304510"/>
            <a:ext cx="1270748" cy="1270748"/>
          </a:xfrm>
          <a:prstGeom prst="rect">
            <a:avLst/>
          </a:prstGeom>
        </p:spPr>
      </p:pic>
      <p:pic>
        <p:nvPicPr>
          <p:cNvPr id="1026" name="Picture 2" descr="Getting Started with AWS Identity and Access Management (IAM)">
            <a:extLst>
              <a:ext uri="{FF2B5EF4-FFF2-40B4-BE49-F238E27FC236}">
                <a16:creationId xmlns:a16="http://schemas.microsoft.com/office/drawing/2014/main" id="{99A29B7B-3658-2070-FBAF-793696E2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295" y="1113562"/>
            <a:ext cx="9874209" cy="428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512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332274" y="254344"/>
            <a:ext cx="11527449" cy="523382"/>
          </a:xfrm>
        </p:spPr>
        <p:txBody>
          <a:bodyPr>
            <a:noAutofit/>
          </a:bodyPr>
          <a:lstStyle/>
          <a:p>
            <a:r>
              <a:rPr lang="en-US" sz="3200" dirty="0"/>
              <a:t>AWS IAM Permission Example</a:t>
            </a:r>
          </a:p>
        </p:txBody>
      </p:sp>
      <p:pic>
        <p:nvPicPr>
          <p:cNvPr id="3" name="图片 2">
            <a:extLst>
              <a:ext uri="{FF2B5EF4-FFF2-40B4-BE49-F238E27FC236}">
                <a16:creationId xmlns:a16="http://schemas.microsoft.com/office/drawing/2014/main" id="{E4223F8E-E0F5-584B-4A19-85CE88B4190D}"/>
              </a:ext>
            </a:extLst>
          </p:cNvPr>
          <p:cNvPicPr>
            <a:picLocks noChangeAspect="1"/>
          </p:cNvPicPr>
          <p:nvPr/>
        </p:nvPicPr>
        <p:blipFill>
          <a:blip r:embed="rId3"/>
          <a:stretch>
            <a:fillRect/>
          </a:stretch>
        </p:blipFill>
        <p:spPr>
          <a:xfrm>
            <a:off x="10636504" y="5304510"/>
            <a:ext cx="1270748" cy="1270748"/>
          </a:xfrm>
          <a:prstGeom prst="rect">
            <a:avLst/>
          </a:prstGeom>
        </p:spPr>
      </p:pic>
      <p:pic>
        <p:nvPicPr>
          <p:cNvPr id="4" name="图片 3">
            <a:extLst>
              <a:ext uri="{FF2B5EF4-FFF2-40B4-BE49-F238E27FC236}">
                <a16:creationId xmlns:a16="http://schemas.microsoft.com/office/drawing/2014/main" id="{E493C34C-B281-B907-3736-B0AE27DEDCA9}"/>
              </a:ext>
            </a:extLst>
          </p:cNvPr>
          <p:cNvPicPr>
            <a:picLocks noChangeAspect="1"/>
          </p:cNvPicPr>
          <p:nvPr/>
        </p:nvPicPr>
        <p:blipFill>
          <a:blip r:embed="rId4"/>
          <a:stretch>
            <a:fillRect/>
          </a:stretch>
        </p:blipFill>
        <p:spPr>
          <a:xfrm>
            <a:off x="1828800" y="1034143"/>
            <a:ext cx="7699237" cy="4524868"/>
          </a:xfrm>
          <a:prstGeom prst="rect">
            <a:avLst/>
          </a:prstGeom>
        </p:spPr>
      </p:pic>
    </p:spTree>
    <p:extLst>
      <p:ext uri="{BB962C8B-B14F-4D97-AF65-F5344CB8AC3E}">
        <p14:creationId xmlns:p14="http://schemas.microsoft.com/office/powerpoint/2010/main" val="1526148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256" y="283779"/>
            <a:ext cx="3502838" cy="523382"/>
          </a:xfrm>
        </p:spPr>
        <p:txBody>
          <a:bodyPr>
            <a:noAutofit/>
          </a:bodyPr>
          <a:lstStyle/>
          <a:p>
            <a:r>
              <a:rPr lang="en-US" sz="3200"/>
              <a:t>What is AWS Glue?</a:t>
            </a:r>
          </a:p>
        </p:txBody>
      </p:sp>
      <p:pic>
        <p:nvPicPr>
          <p:cNvPr id="2054" name="Picture 6" descr="aws glue | World of Big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37" y="923280"/>
            <a:ext cx="10579428" cy="504019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A1AD500A-03F9-61FA-CDB6-F8C48B8831D3}"/>
              </a:ext>
            </a:extLst>
          </p:cNvPr>
          <p:cNvPicPr>
            <a:picLocks noChangeAspect="1"/>
          </p:cNvPicPr>
          <p:nvPr/>
        </p:nvPicPr>
        <p:blipFill>
          <a:blip r:embed="rId4"/>
          <a:stretch>
            <a:fillRect/>
          </a:stretch>
        </p:blipFill>
        <p:spPr>
          <a:xfrm>
            <a:off x="10636504" y="5304510"/>
            <a:ext cx="1270748" cy="127074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650" y="317233"/>
            <a:ext cx="7205044" cy="523382"/>
          </a:xfrm>
        </p:spPr>
        <p:txBody>
          <a:bodyPr>
            <a:noAutofit/>
          </a:bodyPr>
          <a:lstStyle/>
          <a:p>
            <a:r>
              <a:rPr lang="en-US" sz="3200"/>
              <a:t>AWS Glue Crawler / Data Catalog Database </a:t>
            </a:r>
          </a:p>
        </p:txBody>
      </p:sp>
      <p:pic>
        <p:nvPicPr>
          <p:cNvPr id="3074" name="Picture 2" descr="&#10;      Workflow showing how AWS Glue crawler populates the Data Catalog in 5 basic steps.&#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9" y="1199572"/>
            <a:ext cx="6676600" cy="500745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7815798" y="1665847"/>
            <a:ext cx="2627453" cy="461665"/>
          </a:xfrm>
          <a:prstGeom prst="rect">
            <a:avLst/>
          </a:prstGeom>
          <a:noFill/>
        </p:spPr>
        <p:txBody>
          <a:bodyPr wrap="square" rtlCol="0">
            <a:spAutoFit/>
          </a:bodyPr>
          <a:lstStyle/>
          <a:p>
            <a:r>
              <a:rPr lang="en-US" altLang="zh-CN" sz="2400" i="0" u="none" strike="noStrike">
                <a:effectLst/>
                <a:latin typeface="Söhne"/>
              </a:rPr>
              <a:t>AWS Glue Crawler</a:t>
            </a:r>
            <a:endParaRPr kumimoji="1" lang="zh-CN" altLang="en-US" sz="2400"/>
          </a:p>
        </p:txBody>
      </p:sp>
      <p:sp>
        <p:nvSpPr>
          <p:cNvPr id="9" name="文本框 8"/>
          <p:cNvSpPr txBox="1"/>
          <p:nvPr/>
        </p:nvSpPr>
        <p:spPr>
          <a:xfrm>
            <a:off x="8287472" y="4647346"/>
            <a:ext cx="2627453" cy="461665"/>
          </a:xfrm>
          <a:prstGeom prst="rect">
            <a:avLst/>
          </a:prstGeom>
          <a:noFill/>
        </p:spPr>
        <p:txBody>
          <a:bodyPr wrap="square" rtlCol="0">
            <a:spAutoFit/>
          </a:bodyPr>
          <a:lstStyle/>
          <a:p>
            <a:r>
              <a:rPr kumimoji="1" lang="en-US" altLang="zh-CN" sz="2400">
                <a:latin typeface="Söhne"/>
              </a:rPr>
              <a:t>Integration</a:t>
            </a:r>
            <a:endParaRPr kumimoji="1" lang="zh-CN" altLang="en-US" sz="2400"/>
          </a:p>
        </p:txBody>
      </p:sp>
      <p:sp>
        <p:nvSpPr>
          <p:cNvPr id="10" name="文本框 9"/>
          <p:cNvSpPr txBox="1"/>
          <p:nvPr/>
        </p:nvSpPr>
        <p:spPr>
          <a:xfrm>
            <a:off x="7697162" y="3092180"/>
            <a:ext cx="2627453" cy="461665"/>
          </a:xfrm>
          <a:prstGeom prst="rect">
            <a:avLst/>
          </a:prstGeom>
          <a:noFill/>
        </p:spPr>
        <p:txBody>
          <a:bodyPr wrap="square" rtlCol="0">
            <a:spAutoFit/>
          </a:bodyPr>
          <a:lstStyle/>
          <a:p>
            <a:pPr algn="ctr"/>
            <a:r>
              <a:rPr kumimoji="1" lang="en-US" altLang="zh-CN" sz="2400"/>
              <a:t>Classification</a:t>
            </a:r>
            <a:endParaRPr kumimoji="1" lang="zh-CN" altLang="en-US" sz="2400"/>
          </a:p>
        </p:txBody>
      </p:sp>
      <p:sp>
        <p:nvSpPr>
          <p:cNvPr id="11" name="文本框 10"/>
          <p:cNvSpPr txBox="1"/>
          <p:nvPr/>
        </p:nvSpPr>
        <p:spPr>
          <a:xfrm>
            <a:off x="8194874" y="3866397"/>
            <a:ext cx="2627453" cy="461665"/>
          </a:xfrm>
          <a:prstGeom prst="rect">
            <a:avLst/>
          </a:prstGeom>
          <a:noFill/>
        </p:spPr>
        <p:txBody>
          <a:bodyPr wrap="square" rtlCol="0">
            <a:spAutoFit/>
          </a:bodyPr>
          <a:lstStyle/>
          <a:p>
            <a:r>
              <a:rPr kumimoji="1" lang="en-US" altLang="zh-CN" sz="2400">
                <a:latin typeface="Söhne"/>
              </a:rPr>
              <a:t>Data Catalog</a:t>
            </a:r>
            <a:endParaRPr kumimoji="1" lang="zh-CN" altLang="en-US" sz="2400"/>
          </a:p>
        </p:txBody>
      </p:sp>
      <p:sp>
        <p:nvSpPr>
          <p:cNvPr id="12" name="文本框 11"/>
          <p:cNvSpPr txBox="1"/>
          <p:nvPr/>
        </p:nvSpPr>
        <p:spPr>
          <a:xfrm>
            <a:off x="7697162" y="2395959"/>
            <a:ext cx="2627453" cy="461665"/>
          </a:xfrm>
          <a:prstGeom prst="rect">
            <a:avLst/>
          </a:prstGeom>
          <a:noFill/>
        </p:spPr>
        <p:txBody>
          <a:bodyPr wrap="square" rtlCol="0">
            <a:spAutoFit/>
          </a:bodyPr>
          <a:lstStyle/>
          <a:p>
            <a:pPr algn="ctr"/>
            <a:r>
              <a:rPr kumimoji="1" lang="en-US" altLang="zh-CN" sz="2400">
                <a:latin typeface="Söhne"/>
              </a:rPr>
              <a:t>Data Discovery</a:t>
            </a:r>
            <a:endParaRPr kumimoji="1" lang="zh-CN" altLang="en-US" sz="2400"/>
          </a:p>
        </p:txBody>
      </p:sp>
      <p:sp>
        <p:nvSpPr>
          <p:cNvPr id="16" name="下箭头 15"/>
          <p:cNvSpPr/>
          <p:nvPr/>
        </p:nvSpPr>
        <p:spPr>
          <a:xfrm>
            <a:off x="8892247" y="213772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p:cNvSpPr/>
          <p:nvPr/>
        </p:nvSpPr>
        <p:spPr>
          <a:xfrm>
            <a:off x="8892248" y="2857624"/>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下箭头 17"/>
          <p:cNvSpPr/>
          <p:nvPr/>
        </p:nvSpPr>
        <p:spPr>
          <a:xfrm>
            <a:off x="8892248" y="358773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下箭头 18"/>
          <p:cNvSpPr/>
          <p:nvPr/>
        </p:nvSpPr>
        <p:spPr>
          <a:xfrm>
            <a:off x="8898035" y="4345008"/>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F7457FF6-1023-F0F5-8C4B-53541CF0547A}"/>
              </a:ext>
            </a:extLst>
          </p:cNvPr>
          <p:cNvPicPr>
            <a:picLocks noChangeAspect="1"/>
          </p:cNvPicPr>
          <p:nvPr/>
        </p:nvPicPr>
        <p:blipFill>
          <a:blip r:embed="rId4"/>
          <a:stretch>
            <a:fillRect/>
          </a:stretch>
        </p:blipFill>
        <p:spPr>
          <a:xfrm>
            <a:off x="10636504" y="5304510"/>
            <a:ext cx="1270748" cy="127074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650" y="317233"/>
            <a:ext cx="7205044" cy="523382"/>
          </a:xfrm>
        </p:spPr>
        <p:txBody>
          <a:bodyPr>
            <a:noAutofit/>
          </a:bodyPr>
          <a:lstStyle/>
          <a:p>
            <a:r>
              <a:rPr lang="en-US" sz="3200"/>
              <a:t>AWS Glue Crawler / Data Catalog Database </a:t>
            </a:r>
          </a:p>
        </p:txBody>
      </p:sp>
      <p:sp>
        <p:nvSpPr>
          <p:cNvPr id="6" name="文本框 5"/>
          <p:cNvSpPr txBox="1"/>
          <p:nvPr/>
        </p:nvSpPr>
        <p:spPr>
          <a:xfrm>
            <a:off x="1160355" y="1665847"/>
            <a:ext cx="2627453" cy="461665"/>
          </a:xfrm>
          <a:prstGeom prst="rect">
            <a:avLst/>
          </a:prstGeom>
          <a:noFill/>
        </p:spPr>
        <p:txBody>
          <a:bodyPr wrap="square" rtlCol="0">
            <a:spAutoFit/>
          </a:bodyPr>
          <a:lstStyle/>
          <a:p>
            <a:r>
              <a:rPr lang="en-US" altLang="zh-CN" sz="2400" i="0" u="none" strike="noStrike">
                <a:solidFill>
                  <a:srgbClr val="FF0000"/>
                </a:solidFill>
                <a:effectLst/>
                <a:latin typeface="Söhne"/>
              </a:rPr>
              <a:t>AWS Glue Crawler</a:t>
            </a:r>
            <a:endParaRPr kumimoji="1" lang="zh-CN" altLang="en-US" sz="2400">
              <a:solidFill>
                <a:srgbClr val="FF0000"/>
              </a:solidFill>
            </a:endParaRPr>
          </a:p>
        </p:txBody>
      </p:sp>
      <p:sp>
        <p:nvSpPr>
          <p:cNvPr id="9" name="文本框 8"/>
          <p:cNvSpPr txBox="1"/>
          <p:nvPr/>
        </p:nvSpPr>
        <p:spPr>
          <a:xfrm>
            <a:off x="1632029" y="4647346"/>
            <a:ext cx="2627453" cy="461665"/>
          </a:xfrm>
          <a:prstGeom prst="rect">
            <a:avLst/>
          </a:prstGeom>
          <a:noFill/>
        </p:spPr>
        <p:txBody>
          <a:bodyPr wrap="square" rtlCol="0">
            <a:spAutoFit/>
          </a:bodyPr>
          <a:lstStyle/>
          <a:p>
            <a:r>
              <a:rPr kumimoji="1" lang="en-US" altLang="zh-CN" sz="2400">
                <a:latin typeface="Söhne"/>
              </a:rPr>
              <a:t>Integration</a:t>
            </a:r>
            <a:endParaRPr kumimoji="1" lang="zh-CN" altLang="en-US" sz="2400"/>
          </a:p>
        </p:txBody>
      </p:sp>
      <p:sp>
        <p:nvSpPr>
          <p:cNvPr id="10" name="文本框 9"/>
          <p:cNvSpPr txBox="1"/>
          <p:nvPr/>
        </p:nvSpPr>
        <p:spPr>
          <a:xfrm>
            <a:off x="1041719" y="3092180"/>
            <a:ext cx="2627453" cy="461665"/>
          </a:xfrm>
          <a:prstGeom prst="rect">
            <a:avLst/>
          </a:prstGeom>
          <a:noFill/>
        </p:spPr>
        <p:txBody>
          <a:bodyPr wrap="square" rtlCol="0">
            <a:spAutoFit/>
          </a:bodyPr>
          <a:lstStyle/>
          <a:p>
            <a:pPr algn="ctr"/>
            <a:r>
              <a:rPr kumimoji="1" lang="en-US" altLang="zh-CN" sz="2400"/>
              <a:t>Classification</a:t>
            </a:r>
            <a:endParaRPr kumimoji="1" lang="zh-CN" altLang="en-US" sz="2400"/>
          </a:p>
        </p:txBody>
      </p:sp>
      <p:sp>
        <p:nvSpPr>
          <p:cNvPr id="11" name="文本框 10"/>
          <p:cNvSpPr txBox="1"/>
          <p:nvPr/>
        </p:nvSpPr>
        <p:spPr>
          <a:xfrm>
            <a:off x="1041719" y="3834103"/>
            <a:ext cx="3125165" cy="461665"/>
          </a:xfrm>
          <a:prstGeom prst="rect">
            <a:avLst/>
          </a:prstGeom>
          <a:noFill/>
        </p:spPr>
        <p:txBody>
          <a:bodyPr wrap="square" rtlCol="0">
            <a:spAutoFit/>
          </a:bodyPr>
          <a:lstStyle/>
          <a:p>
            <a:r>
              <a:rPr kumimoji="1" lang="en-US" altLang="zh-CN" sz="2400">
                <a:latin typeface="Söhne"/>
              </a:rPr>
              <a:t>Data Catalog Database</a:t>
            </a:r>
            <a:endParaRPr kumimoji="1" lang="zh-CN" altLang="en-US" sz="2400"/>
          </a:p>
        </p:txBody>
      </p:sp>
      <p:sp>
        <p:nvSpPr>
          <p:cNvPr id="12" name="文本框 11"/>
          <p:cNvSpPr txBox="1"/>
          <p:nvPr/>
        </p:nvSpPr>
        <p:spPr>
          <a:xfrm>
            <a:off x="1041719" y="2395959"/>
            <a:ext cx="2627453" cy="461665"/>
          </a:xfrm>
          <a:prstGeom prst="rect">
            <a:avLst/>
          </a:prstGeom>
          <a:noFill/>
        </p:spPr>
        <p:txBody>
          <a:bodyPr wrap="square" rtlCol="0">
            <a:spAutoFit/>
          </a:bodyPr>
          <a:lstStyle/>
          <a:p>
            <a:pPr algn="ctr"/>
            <a:r>
              <a:rPr kumimoji="1" lang="en-US" altLang="zh-CN" sz="2400">
                <a:latin typeface="Söhne"/>
              </a:rPr>
              <a:t>Data Discovery</a:t>
            </a:r>
            <a:endParaRPr kumimoji="1" lang="zh-CN" altLang="en-US" sz="2400"/>
          </a:p>
        </p:txBody>
      </p:sp>
      <p:sp>
        <p:nvSpPr>
          <p:cNvPr id="16" name="下箭头 15"/>
          <p:cNvSpPr/>
          <p:nvPr/>
        </p:nvSpPr>
        <p:spPr>
          <a:xfrm>
            <a:off x="2236804" y="213772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p:cNvSpPr/>
          <p:nvPr/>
        </p:nvSpPr>
        <p:spPr>
          <a:xfrm>
            <a:off x="2236805" y="2857624"/>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下箭头 17"/>
          <p:cNvSpPr/>
          <p:nvPr/>
        </p:nvSpPr>
        <p:spPr>
          <a:xfrm>
            <a:off x="2236805" y="358773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下箭头 18"/>
          <p:cNvSpPr/>
          <p:nvPr/>
        </p:nvSpPr>
        <p:spPr>
          <a:xfrm>
            <a:off x="2242592" y="4345008"/>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a:stretch>
            <a:fillRect/>
          </a:stretch>
        </p:blipFill>
        <p:spPr>
          <a:xfrm>
            <a:off x="4038593" y="1174627"/>
            <a:ext cx="7548842" cy="50946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650" y="317233"/>
            <a:ext cx="7205044" cy="523382"/>
          </a:xfrm>
        </p:spPr>
        <p:txBody>
          <a:bodyPr>
            <a:noAutofit/>
          </a:bodyPr>
          <a:lstStyle/>
          <a:p>
            <a:r>
              <a:rPr lang="en-US" sz="3200"/>
              <a:t>AWS Glue Crawler / Data Catalog Database </a:t>
            </a:r>
          </a:p>
        </p:txBody>
      </p:sp>
      <p:sp>
        <p:nvSpPr>
          <p:cNvPr id="6" name="文本框 5"/>
          <p:cNvSpPr txBox="1"/>
          <p:nvPr/>
        </p:nvSpPr>
        <p:spPr>
          <a:xfrm>
            <a:off x="1160355" y="1665847"/>
            <a:ext cx="2627453" cy="461665"/>
          </a:xfrm>
          <a:prstGeom prst="rect">
            <a:avLst/>
          </a:prstGeom>
          <a:noFill/>
        </p:spPr>
        <p:txBody>
          <a:bodyPr wrap="square" rtlCol="0">
            <a:spAutoFit/>
          </a:bodyPr>
          <a:lstStyle/>
          <a:p>
            <a:r>
              <a:rPr lang="en-US" altLang="zh-CN" sz="2400" i="0" u="none" strike="noStrike">
                <a:effectLst/>
                <a:latin typeface="Söhne"/>
              </a:rPr>
              <a:t>AWS Glue Crawler</a:t>
            </a:r>
            <a:endParaRPr kumimoji="1" lang="zh-CN" altLang="en-US" sz="2400"/>
          </a:p>
        </p:txBody>
      </p:sp>
      <p:sp>
        <p:nvSpPr>
          <p:cNvPr id="9" name="文本框 8"/>
          <p:cNvSpPr txBox="1"/>
          <p:nvPr/>
        </p:nvSpPr>
        <p:spPr>
          <a:xfrm>
            <a:off x="1632029" y="4647346"/>
            <a:ext cx="2627453" cy="461665"/>
          </a:xfrm>
          <a:prstGeom prst="rect">
            <a:avLst/>
          </a:prstGeom>
          <a:noFill/>
        </p:spPr>
        <p:txBody>
          <a:bodyPr wrap="square" rtlCol="0">
            <a:spAutoFit/>
          </a:bodyPr>
          <a:lstStyle/>
          <a:p>
            <a:r>
              <a:rPr kumimoji="1" lang="en-US" altLang="zh-CN" sz="2400">
                <a:latin typeface="Söhne"/>
              </a:rPr>
              <a:t>Integration</a:t>
            </a:r>
            <a:endParaRPr kumimoji="1" lang="zh-CN" altLang="en-US" sz="2400"/>
          </a:p>
        </p:txBody>
      </p:sp>
      <p:sp>
        <p:nvSpPr>
          <p:cNvPr id="10" name="文本框 9"/>
          <p:cNvSpPr txBox="1"/>
          <p:nvPr/>
        </p:nvSpPr>
        <p:spPr>
          <a:xfrm>
            <a:off x="1041719" y="3092180"/>
            <a:ext cx="2627453" cy="461665"/>
          </a:xfrm>
          <a:prstGeom prst="rect">
            <a:avLst/>
          </a:prstGeom>
          <a:noFill/>
        </p:spPr>
        <p:txBody>
          <a:bodyPr wrap="square" rtlCol="0">
            <a:spAutoFit/>
          </a:bodyPr>
          <a:lstStyle/>
          <a:p>
            <a:pPr algn="ctr"/>
            <a:r>
              <a:rPr kumimoji="1" lang="en-US" altLang="zh-CN" sz="2400"/>
              <a:t>Classification</a:t>
            </a:r>
            <a:endParaRPr kumimoji="1" lang="zh-CN" altLang="en-US" sz="2400"/>
          </a:p>
        </p:txBody>
      </p:sp>
      <p:sp>
        <p:nvSpPr>
          <p:cNvPr id="11" name="文本框 10"/>
          <p:cNvSpPr txBox="1"/>
          <p:nvPr/>
        </p:nvSpPr>
        <p:spPr>
          <a:xfrm>
            <a:off x="911498" y="3845060"/>
            <a:ext cx="3125165" cy="461665"/>
          </a:xfrm>
          <a:prstGeom prst="rect">
            <a:avLst/>
          </a:prstGeom>
          <a:noFill/>
        </p:spPr>
        <p:txBody>
          <a:bodyPr wrap="square" rtlCol="0">
            <a:spAutoFit/>
          </a:bodyPr>
          <a:lstStyle/>
          <a:p>
            <a:r>
              <a:rPr kumimoji="1" lang="en-US" altLang="zh-CN" sz="2400">
                <a:latin typeface="Söhne"/>
              </a:rPr>
              <a:t>Data Catalog Database</a:t>
            </a:r>
            <a:endParaRPr kumimoji="1" lang="zh-CN" altLang="en-US" sz="2400"/>
          </a:p>
        </p:txBody>
      </p:sp>
      <p:sp>
        <p:nvSpPr>
          <p:cNvPr id="12" name="文本框 11"/>
          <p:cNvSpPr txBox="1"/>
          <p:nvPr/>
        </p:nvSpPr>
        <p:spPr>
          <a:xfrm>
            <a:off x="1041719" y="2395959"/>
            <a:ext cx="2627453" cy="461665"/>
          </a:xfrm>
          <a:prstGeom prst="rect">
            <a:avLst/>
          </a:prstGeom>
          <a:noFill/>
        </p:spPr>
        <p:txBody>
          <a:bodyPr wrap="square" rtlCol="0">
            <a:spAutoFit/>
          </a:bodyPr>
          <a:lstStyle/>
          <a:p>
            <a:pPr algn="ctr"/>
            <a:r>
              <a:rPr kumimoji="1" lang="en-US" altLang="zh-CN" sz="2400">
                <a:solidFill>
                  <a:srgbClr val="FF0000"/>
                </a:solidFill>
                <a:latin typeface="Söhne"/>
              </a:rPr>
              <a:t>Data Discovery</a:t>
            </a:r>
            <a:endParaRPr kumimoji="1" lang="zh-CN" altLang="en-US" sz="2400">
              <a:solidFill>
                <a:srgbClr val="FF0000"/>
              </a:solidFill>
            </a:endParaRPr>
          </a:p>
        </p:txBody>
      </p:sp>
      <p:sp>
        <p:nvSpPr>
          <p:cNvPr id="16" name="下箭头 15"/>
          <p:cNvSpPr/>
          <p:nvPr/>
        </p:nvSpPr>
        <p:spPr>
          <a:xfrm>
            <a:off x="2236804" y="213772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p:cNvSpPr/>
          <p:nvPr/>
        </p:nvSpPr>
        <p:spPr>
          <a:xfrm>
            <a:off x="2236805" y="2857624"/>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下箭头 17"/>
          <p:cNvSpPr/>
          <p:nvPr/>
        </p:nvSpPr>
        <p:spPr>
          <a:xfrm>
            <a:off x="2236805" y="358773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下箭头 18"/>
          <p:cNvSpPr/>
          <p:nvPr/>
        </p:nvSpPr>
        <p:spPr>
          <a:xfrm>
            <a:off x="2242592" y="4345008"/>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a:stretch>
            <a:fillRect/>
          </a:stretch>
        </p:blipFill>
        <p:spPr>
          <a:xfrm>
            <a:off x="3966718" y="1305130"/>
            <a:ext cx="7593490" cy="4565211"/>
          </a:xfrm>
          <a:prstGeom prst="rect">
            <a:avLst/>
          </a:prstGeom>
        </p:spPr>
      </p:pic>
      <p:sp>
        <p:nvSpPr>
          <p:cNvPr id="4" name="文本框 3"/>
          <p:cNvSpPr txBox="1"/>
          <p:nvPr/>
        </p:nvSpPr>
        <p:spPr>
          <a:xfrm>
            <a:off x="9013278" y="3604786"/>
            <a:ext cx="2746089" cy="523220"/>
          </a:xfrm>
          <a:prstGeom prst="rect">
            <a:avLst/>
          </a:prstGeom>
          <a:noFill/>
        </p:spPr>
        <p:txBody>
          <a:bodyPr wrap="square" rtlCol="0">
            <a:spAutoFit/>
          </a:bodyPr>
          <a:lstStyle/>
          <a:p>
            <a:r>
              <a:rPr kumimoji="1" lang="en-US" altLang="zh-CN" sz="2800"/>
              <a:t>Table: Region=US</a:t>
            </a:r>
            <a:endParaRPr kumimoji="1" lang="zh-CN" altLang="en-US" sz="2800"/>
          </a:p>
        </p:txBody>
      </p:sp>
      <p:sp>
        <p:nvSpPr>
          <p:cNvPr id="5" name="左箭头 4"/>
          <p:cNvSpPr/>
          <p:nvPr/>
        </p:nvSpPr>
        <p:spPr>
          <a:xfrm>
            <a:off x="7952745" y="3678761"/>
            <a:ext cx="1010147" cy="37527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360" y="42545"/>
            <a:ext cx="10515600" cy="1325563"/>
          </a:xfrm>
        </p:spPr>
        <p:txBody>
          <a:bodyPr/>
          <a:lstStyle/>
          <a:p>
            <a:r>
              <a:rPr lang="en-US" altLang="zh-CN"/>
              <a:t>Schema </a:t>
            </a:r>
          </a:p>
        </p:txBody>
      </p:sp>
      <p:sp>
        <p:nvSpPr>
          <p:cNvPr id="3" name="内容占位符 2"/>
          <p:cNvSpPr>
            <a:spLocks noGrp="1"/>
          </p:cNvSpPr>
          <p:nvPr>
            <p:ph idx="1"/>
          </p:nvPr>
        </p:nvSpPr>
        <p:spPr>
          <a:xfrm>
            <a:off x="594360" y="1144905"/>
            <a:ext cx="10515600" cy="4351338"/>
          </a:xfrm>
        </p:spPr>
        <p:txBody>
          <a:bodyPr/>
          <a:lstStyle/>
          <a:p>
            <a:r>
              <a:rPr lang="en-US" altLang="zh-CN"/>
              <a:t>sometimes AWS doesn’t provide you correct Schema automatically</a:t>
            </a:r>
          </a:p>
          <a:p>
            <a:pPr marL="0" indent="0">
              <a:buNone/>
            </a:pPr>
            <a:r>
              <a:rPr lang="en-US" altLang="zh-CN"/>
              <a:t>Like This : </a:t>
            </a:r>
          </a:p>
          <a:p>
            <a:pPr marL="0" indent="0">
              <a:buNone/>
            </a:pPr>
            <a:endParaRPr lang="en-US" altLang="zh-CN"/>
          </a:p>
        </p:txBody>
      </p:sp>
      <p:pic>
        <p:nvPicPr>
          <p:cNvPr id="4" name="图片 3"/>
          <p:cNvPicPr>
            <a:picLocks noChangeAspect="1"/>
          </p:cNvPicPr>
          <p:nvPr>
            <p:custDataLst>
              <p:tags r:id="rId1"/>
            </p:custDataLst>
          </p:nvPr>
        </p:nvPicPr>
        <p:blipFill>
          <a:blip r:embed="rId4"/>
          <a:stretch>
            <a:fillRect/>
          </a:stretch>
        </p:blipFill>
        <p:spPr>
          <a:xfrm>
            <a:off x="2238375" y="1544320"/>
            <a:ext cx="8378825" cy="4368800"/>
          </a:xfrm>
          <a:prstGeom prst="rect">
            <a:avLst/>
          </a:prstGeom>
        </p:spPr>
      </p:pic>
      <p:pic>
        <p:nvPicPr>
          <p:cNvPr id="5" name="图片 4">
            <a:extLst>
              <a:ext uri="{FF2B5EF4-FFF2-40B4-BE49-F238E27FC236}">
                <a16:creationId xmlns:a16="http://schemas.microsoft.com/office/drawing/2014/main" id="{7CB99087-D088-239F-F129-878B8D5BE18D}"/>
              </a:ext>
            </a:extLst>
          </p:cNvPr>
          <p:cNvPicPr>
            <a:picLocks noChangeAspect="1"/>
          </p:cNvPicPr>
          <p:nvPr/>
        </p:nvPicPr>
        <p:blipFill>
          <a:blip r:embed="rId5"/>
          <a:stretch>
            <a:fillRect/>
          </a:stretch>
        </p:blipFill>
        <p:spPr>
          <a:xfrm>
            <a:off x="10636504" y="5304510"/>
            <a:ext cx="1270748" cy="127074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650" y="317233"/>
            <a:ext cx="7205044" cy="523382"/>
          </a:xfrm>
        </p:spPr>
        <p:txBody>
          <a:bodyPr>
            <a:noAutofit/>
          </a:bodyPr>
          <a:lstStyle/>
          <a:p>
            <a:r>
              <a:rPr lang="en-US" sz="3200"/>
              <a:t>AWS Glue Crawler / Data Catalog Database </a:t>
            </a:r>
          </a:p>
        </p:txBody>
      </p:sp>
      <p:sp>
        <p:nvSpPr>
          <p:cNvPr id="6" name="文本框 5"/>
          <p:cNvSpPr txBox="1"/>
          <p:nvPr/>
        </p:nvSpPr>
        <p:spPr>
          <a:xfrm>
            <a:off x="1160355" y="1665847"/>
            <a:ext cx="2627453" cy="461665"/>
          </a:xfrm>
          <a:prstGeom prst="rect">
            <a:avLst/>
          </a:prstGeom>
          <a:noFill/>
        </p:spPr>
        <p:txBody>
          <a:bodyPr wrap="square" rtlCol="0">
            <a:spAutoFit/>
          </a:bodyPr>
          <a:lstStyle/>
          <a:p>
            <a:r>
              <a:rPr lang="en-US" altLang="zh-CN" sz="2400" i="0" u="none" strike="noStrike">
                <a:effectLst/>
                <a:latin typeface="Söhne"/>
              </a:rPr>
              <a:t>AWS Glue Crawler</a:t>
            </a:r>
            <a:endParaRPr kumimoji="1" lang="zh-CN" altLang="en-US" sz="2400"/>
          </a:p>
        </p:txBody>
      </p:sp>
      <p:sp>
        <p:nvSpPr>
          <p:cNvPr id="9" name="文本框 8"/>
          <p:cNvSpPr txBox="1"/>
          <p:nvPr/>
        </p:nvSpPr>
        <p:spPr>
          <a:xfrm>
            <a:off x="1632029" y="4647346"/>
            <a:ext cx="2627453" cy="461665"/>
          </a:xfrm>
          <a:prstGeom prst="rect">
            <a:avLst/>
          </a:prstGeom>
          <a:noFill/>
        </p:spPr>
        <p:txBody>
          <a:bodyPr wrap="square" rtlCol="0">
            <a:spAutoFit/>
          </a:bodyPr>
          <a:lstStyle/>
          <a:p>
            <a:r>
              <a:rPr kumimoji="1" lang="en-US" altLang="zh-CN" sz="2400">
                <a:latin typeface="Söhne"/>
              </a:rPr>
              <a:t>Integration</a:t>
            </a:r>
            <a:endParaRPr kumimoji="1" lang="zh-CN" altLang="en-US" sz="2400"/>
          </a:p>
        </p:txBody>
      </p:sp>
      <p:sp>
        <p:nvSpPr>
          <p:cNvPr id="10" name="文本框 9"/>
          <p:cNvSpPr txBox="1"/>
          <p:nvPr/>
        </p:nvSpPr>
        <p:spPr>
          <a:xfrm>
            <a:off x="1041719" y="3092180"/>
            <a:ext cx="2627453" cy="461665"/>
          </a:xfrm>
          <a:prstGeom prst="rect">
            <a:avLst/>
          </a:prstGeom>
          <a:noFill/>
        </p:spPr>
        <p:txBody>
          <a:bodyPr wrap="square" rtlCol="0">
            <a:spAutoFit/>
          </a:bodyPr>
          <a:lstStyle/>
          <a:p>
            <a:pPr algn="ctr"/>
            <a:r>
              <a:rPr kumimoji="1" lang="en-US" altLang="zh-CN" sz="2400">
                <a:solidFill>
                  <a:srgbClr val="FF0000"/>
                </a:solidFill>
              </a:rPr>
              <a:t>Classification</a:t>
            </a:r>
            <a:endParaRPr kumimoji="1" lang="zh-CN" altLang="en-US" sz="2400">
              <a:solidFill>
                <a:srgbClr val="FF0000"/>
              </a:solidFill>
            </a:endParaRPr>
          </a:p>
        </p:txBody>
      </p:sp>
      <p:sp>
        <p:nvSpPr>
          <p:cNvPr id="11" name="文本框 10"/>
          <p:cNvSpPr txBox="1"/>
          <p:nvPr/>
        </p:nvSpPr>
        <p:spPr>
          <a:xfrm>
            <a:off x="911498" y="3836852"/>
            <a:ext cx="3125165" cy="461665"/>
          </a:xfrm>
          <a:prstGeom prst="rect">
            <a:avLst/>
          </a:prstGeom>
          <a:noFill/>
        </p:spPr>
        <p:txBody>
          <a:bodyPr wrap="square" rtlCol="0">
            <a:spAutoFit/>
          </a:bodyPr>
          <a:lstStyle/>
          <a:p>
            <a:r>
              <a:rPr kumimoji="1" lang="en-US" altLang="zh-CN" sz="2400">
                <a:latin typeface="Söhne"/>
              </a:rPr>
              <a:t>Data Catalog Database</a:t>
            </a:r>
            <a:endParaRPr kumimoji="1" lang="zh-CN" altLang="en-US" sz="2400"/>
          </a:p>
        </p:txBody>
      </p:sp>
      <p:sp>
        <p:nvSpPr>
          <p:cNvPr id="12" name="文本框 11"/>
          <p:cNvSpPr txBox="1"/>
          <p:nvPr/>
        </p:nvSpPr>
        <p:spPr>
          <a:xfrm>
            <a:off x="1041719" y="2395959"/>
            <a:ext cx="2627453" cy="461665"/>
          </a:xfrm>
          <a:prstGeom prst="rect">
            <a:avLst/>
          </a:prstGeom>
          <a:noFill/>
        </p:spPr>
        <p:txBody>
          <a:bodyPr wrap="square" rtlCol="0">
            <a:spAutoFit/>
          </a:bodyPr>
          <a:lstStyle/>
          <a:p>
            <a:pPr algn="ctr"/>
            <a:r>
              <a:rPr kumimoji="1" lang="en-US" altLang="zh-CN" sz="2400">
                <a:latin typeface="Söhne"/>
              </a:rPr>
              <a:t>Data Discovery</a:t>
            </a:r>
            <a:endParaRPr kumimoji="1" lang="zh-CN" altLang="en-US" sz="2400"/>
          </a:p>
        </p:txBody>
      </p:sp>
      <p:sp>
        <p:nvSpPr>
          <p:cNvPr id="16" name="下箭头 15"/>
          <p:cNvSpPr/>
          <p:nvPr/>
        </p:nvSpPr>
        <p:spPr>
          <a:xfrm>
            <a:off x="2236804" y="213772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p:cNvSpPr/>
          <p:nvPr/>
        </p:nvSpPr>
        <p:spPr>
          <a:xfrm>
            <a:off x="2236805" y="2857624"/>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下箭头 17"/>
          <p:cNvSpPr/>
          <p:nvPr/>
        </p:nvSpPr>
        <p:spPr>
          <a:xfrm>
            <a:off x="2236805" y="358773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下箭头 18"/>
          <p:cNvSpPr/>
          <p:nvPr/>
        </p:nvSpPr>
        <p:spPr>
          <a:xfrm>
            <a:off x="2242592" y="4345008"/>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a:stretch>
            <a:fillRect/>
          </a:stretch>
        </p:blipFill>
        <p:spPr>
          <a:xfrm>
            <a:off x="4444458" y="1166743"/>
            <a:ext cx="6115513" cy="5374024"/>
          </a:xfrm>
          <a:prstGeom prst="rect">
            <a:avLst/>
          </a:prstGeom>
        </p:spPr>
      </p:pic>
      <p:pic>
        <p:nvPicPr>
          <p:cNvPr id="4" name="图片 3">
            <a:extLst>
              <a:ext uri="{FF2B5EF4-FFF2-40B4-BE49-F238E27FC236}">
                <a16:creationId xmlns:a16="http://schemas.microsoft.com/office/drawing/2014/main" id="{800EB60D-99A5-15B8-D28E-607A492F0F8E}"/>
              </a:ext>
            </a:extLst>
          </p:cNvPr>
          <p:cNvPicPr>
            <a:picLocks noChangeAspect="1"/>
          </p:cNvPicPr>
          <p:nvPr/>
        </p:nvPicPr>
        <p:blipFill>
          <a:blip r:embed="rId4"/>
          <a:stretch>
            <a:fillRect/>
          </a:stretch>
        </p:blipFill>
        <p:spPr>
          <a:xfrm>
            <a:off x="10636504" y="5304510"/>
            <a:ext cx="1270748" cy="127074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650" y="317233"/>
            <a:ext cx="7205044" cy="523382"/>
          </a:xfrm>
        </p:spPr>
        <p:txBody>
          <a:bodyPr>
            <a:noAutofit/>
          </a:bodyPr>
          <a:lstStyle/>
          <a:p>
            <a:r>
              <a:rPr lang="en-US" sz="3200"/>
              <a:t>AWS Glue Crawler / Data Catalog Database </a:t>
            </a:r>
          </a:p>
        </p:txBody>
      </p:sp>
      <p:sp>
        <p:nvSpPr>
          <p:cNvPr id="6" name="文本框 5"/>
          <p:cNvSpPr txBox="1"/>
          <p:nvPr/>
        </p:nvSpPr>
        <p:spPr>
          <a:xfrm>
            <a:off x="1160355" y="1665847"/>
            <a:ext cx="2627453" cy="461665"/>
          </a:xfrm>
          <a:prstGeom prst="rect">
            <a:avLst/>
          </a:prstGeom>
          <a:noFill/>
        </p:spPr>
        <p:txBody>
          <a:bodyPr wrap="square" rtlCol="0">
            <a:spAutoFit/>
          </a:bodyPr>
          <a:lstStyle/>
          <a:p>
            <a:r>
              <a:rPr lang="en-US" altLang="zh-CN" sz="2400" i="0" u="none" strike="noStrike">
                <a:effectLst/>
                <a:latin typeface="Söhne"/>
              </a:rPr>
              <a:t>AWS Glue Crawler</a:t>
            </a:r>
            <a:endParaRPr kumimoji="1" lang="zh-CN" altLang="en-US" sz="2400"/>
          </a:p>
        </p:txBody>
      </p:sp>
      <p:sp>
        <p:nvSpPr>
          <p:cNvPr id="9" name="文本框 8"/>
          <p:cNvSpPr txBox="1"/>
          <p:nvPr/>
        </p:nvSpPr>
        <p:spPr>
          <a:xfrm>
            <a:off x="1632029" y="4647346"/>
            <a:ext cx="2627453" cy="461665"/>
          </a:xfrm>
          <a:prstGeom prst="rect">
            <a:avLst/>
          </a:prstGeom>
          <a:noFill/>
        </p:spPr>
        <p:txBody>
          <a:bodyPr wrap="square" rtlCol="0">
            <a:spAutoFit/>
          </a:bodyPr>
          <a:lstStyle/>
          <a:p>
            <a:r>
              <a:rPr kumimoji="1" lang="en-US" altLang="zh-CN" sz="2400">
                <a:latin typeface="Söhne"/>
              </a:rPr>
              <a:t>Integration</a:t>
            </a:r>
            <a:endParaRPr kumimoji="1" lang="zh-CN" altLang="en-US" sz="2400"/>
          </a:p>
        </p:txBody>
      </p:sp>
      <p:sp>
        <p:nvSpPr>
          <p:cNvPr id="10" name="文本框 9"/>
          <p:cNvSpPr txBox="1"/>
          <p:nvPr/>
        </p:nvSpPr>
        <p:spPr>
          <a:xfrm>
            <a:off x="1041719" y="3092180"/>
            <a:ext cx="2627453" cy="461665"/>
          </a:xfrm>
          <a:prstGeom prst="rect">
            <a:avLst/>
          </a:prstGeom>
          <a:noFill/>
        </p:spPr>
        <p:txBody>
          <a:bodyPr wrap="square" rtlCol="0">
            <a:spAutoFit/>
          </a:bodyPr>
          <a:lstStyle/>
          <a:p>
            <a:pPr algn="ctr"/>
            <a:r>
              <a:rPr kumimoji="1" lang="en-US" altLang="zh-CN" sz="2400"/>
              <a:t>Classification</a:t>
            </a:r>
            <a:endParaRPr kumimoji="1" lang="zh-CN" altLang="en-US" sz="2400"/>
          </a:p>
        </p:txBody>
      </p:sp>
      <p:sp>
        <p:nvSpPr>
          <p:cNvPr id="11" name="文本框 10"/>
          <p:cNvSpPr txBox="1"/>
          <p:nvPr/>
        </p:nvSpPr>
        <p:spPr>
          <a:xfrm>
            <a:off x="911498" y="3866397"/>
            <a:ext cx="3125165" cy="461665"/>
          </a:xfrm>
          <a:prstGeom prst="rect">
            <a:avLst/>
          </a:prstGeom>
          <a:noFill/>
        </p:spPr>
        <p:txBody>
          <a:bodyPr wrap="square" rtlCol="0">
            <a:spAutoFit/>
          </a:bodyPr>
          <a:lstStyle/>
          <a:p>
            <a:r>
              <a:rPr kumimoji="1" lang="en-US" altLang="zh-CN" sz="2400">
                <a:solidFill>
                  <a:srgbClr val="FF0000"/>
                </a:solidFill>
                <a:latin typeface="Söhne"/>
              </a:rPr>
              <a:t>Data Catalog Database</a:t>
            </a:r>
            <a:endParaRPr kumimoji="1" lang="zh-CN" altLang="en-US" sz="2400">
              <a:solidFill>
                <a:srgbClr val="FF0000"/>
              </a:solidFill>
            </a:endParaRPr>
          </a:p>
        </p:txBody>
      </p:sp>
      <p:sp>
        <p:nvSpPr>
          <p:cNvPr id="12" name="文本框 11"/>
          <p:cNvSpPr txBox="1"/>
          <p:nvPr/>
        </p:nvSpPr>
        <p:spPr>
          <a:xfrm>
            <a:off x="1041719" y="2395959"/>
            <a:ext cx="2627453" cy="461665"/>
          </a:xfrm>
          <a:prstGeom prst="rect">
            <a:avLst/>
          </a:prstGeom>
          <a:noFill/>
        </p:spPr>
        <p:txBody>
          <a:bodyPr wrap="square" rtlCol="0">
            <a:spAutoFit/>
          </a:bodyPr>
          <a:lstStyle/>
          <a:p>
            <a:pPr algn="ctr"/>
            <a:r>
              <a:rPr kumimoji="1" lang="en-US" altLang="zh-CN" sz="2400">
                <a:latin typeface="Söhne"/>
              </a:rPr>
              <a:t>Data Discovery</a:t>
            </a:r>
            <a:endParaRPr kumimoji="1" lang="zh-CN" altLang="en-US" sz="2400"/>
          </a:p>
        </p:txBody>
      </p:sp>
      <p:sp>
        <p:nvSpPr>
          <p:cNvPr id="16" name="下箭头 15"/>
          <p:cNvSpPr/>
          <p:nvPr/>
        </p:nvSpPr>
        <p:spPr>
          <a:xfrm>
            <a:off x="2236804" y="213772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p:cNvSpPr/>
          <p:nvPr/>
        </p:nvSpPr>
        <p:spPr>
          <a:xfrm>
            <a:off x="2236805" y="2857624"/>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下箭头 17"/>
          <p:cNvSpPr/>
          <p:nvPr/>
        </p:nvSpPr>
        <p:spPr>
          <a:xfrm>
            <a:off x="2236805" y="358773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下箭头 18"/>
          <p:cNvSpPr/>
          <p:nvPr/>
        </p:nvSpPr>
        <p:spPr>
          <a:xfrm>
            <a:off x="2242592" y="4345008"/>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a:stretch>
            <a:fillRect/>
          </a:stretch>
        </p:blipFill>
        <p:spPr>
          <a:xfrm>
            <a:off x="3944172" y="993554"/>
            <a:ext cx="7772400" cy="51883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4CC3859F-EA07-844B-F896-D65549E27879}"/>
              </a:ext>
            </a:extLst>
          </p:cNvPr>
          <p:cNvPicPr>
            <a:picLocks noChangeAspect="1"/>
          </p:cNvPicPr>
          <p:nvPr/>
        </p:nvPicPr>
        <p:blipFill>
          <a:blip r:embed="rId2"/>
          <a:stretch>
            <a:fillRect/>
          </a:stretch>
        </p:blipFill>
        <p:spPr>
          <a:xfrm>
            <a:off x="1389814" y="827955"/>
            <a:ext cx="7897561" cy="5199585"/>
          </a:xfrm>
          <a:prstGeom prst="rect">
            <a:avLst/>
          </a:prstGeom>
        </p:spPr>
      </p:pic>
    </p:spTree>
    <p:extLst>
      <p:ext uri="{BB962C8B-B14F-4D97-AF65-F5344CB8AC3E}">
        <p14:creationId xmlns:p14="http://schemas.microsoft.com/office/powerpoint/2010/main" val="3383059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650" y="317233"/>
            <a:ext cx="7205044" cy="523382"/>
          </a:xfrm>
        </p:spPr>
        <p:txBody>
          <a:bodyPr>
            <a:noAutofit/>
          </a:bodyPr>
          <a:lstStyle/>
          <a:p>
            <a:r>
              <a:rPr lang="en-US" sz="3200"/>
              <a:t>AWS Glue Crawler / Data Catalog Database </a:t>
            </a:r>
          </a:p>
        </p:txBody>
      </p:sp>
      <p:sp>
        <p:nvSpPr>
          <p:cNvPr id="6" name="文本框 5"/>
          <p:cNvSpPr txBox="1"/>
          <p:nvPr/>
        </p:nvSpPr>
        <p:spPr>
          <a:xfrm>
            <a:off x="1160355" y="1665847"/>
            <a:ext cx="2627453" cy="461665"/>
          </a:xfrm>
          <a:prstGeom prst="rect">
            <a:avLst/>
          </a:prstGeom>
          <a:noFill/>
        </p:spPr>
        <p:txBody>
          <a:bodyPr wrap="square" rtlCol="0">
            <a:spAutoFit/>
          </a:bodyPr>
          <a:lstStyle/>
          <a:p>
            <a:r>
              <a:rPr lang="en-US" altLang="zh-CN" sz="2400" i="0" u="none" strike="noStrike">
                <a:effectLst/>
                <a:latin typeface="Söhne"/>
              </a:rPr>
              <a:t>AWS Glue Crawler</a:t>
            </a:r>
            <a:endParaRPr kumimoji="1" lang="zh-CN" altLang="en-US" sz="2400"/>
          </a:p>
        </p:txBody>
      </p:sp>
      <p:sp>
        <p:nvSpPr>
          <p:cNvPr id="9" name="文本框 8"/>
          <p:cNvSpPr txBox="1"/>
          <p:nvPr/>
        </p:nvSpPr>
        <p:spPr>
          <a:xfrm>
            <a:off x="1632029" y="4647346"/>
            <a:ext cx="2627453" cy="461665"/>
          </a:xfrm>
          <a:prstGeom prst="rect">
            <a:avLst/>
          </a:prstGeom>
          <a:noFill/>
        </p:spPr>
        <p:txBody>
          <a:bodyPr wrap="square" rtlCol="0">
            <a:spAutoFit/>
          </a:bodyPr>
          <a:lstStyle/>
          <a:p>
            <a:r>
              <a:rPr kumimoji="1" lang="en-US" altLang="zh-CN" sz="2400">
                <a:solidFill>
                  <a:srgbClr val="FF0000"/>
                </a:solidFill>
                <a:latin typeface="Söhne"/>
              </a:rPr>
              <a:t>Integration</a:t>
            </a:r>
            <a:endParaRPr kumimoji="1" lang="zh-CN" altLang="en-US" sz="2400">
              <a:solidFill>
                <a:srgbClr val="FF0000"/>
              </a:solidFill>
            </a:endParaRPr>
          </a:p>
        </p:txBody>
      </p:sp>
      <p:sp>
        <p:nvSpPr>
          <p:cNvPr id="10" name="文本框 9"/>
          <p:cNvSpPr txBox="1"/>
          <p:nvPr/>
        </p:nvSpPr>
        <p:spPr>
          <a:xfrm>
            <a:off x="1041719" y="3092180"/>
            <a:ext cx="2627453" cy="461665"/>
          </a:xfrm>
          <a:prstGeom prst="rect">
            <a:avLst/>
          </a:prstGeom>
          <a:noFill/>
        </p:spPr>
        <p:txBody>
          <a:bodyPr wrap="square" rtlCol="0">
            <a:spAutoFit/>
          </a:bodyPr>
          <a:lstStyle/>
          <a:p>
            <a:pPr algn="ctr"/>
            <a:r>
              <a:rPr kumimoji="1" lang="en-US" altLang="zh-CN" sz="2400"/>
              <a:t>Classification</a:t>
            </a:r>
            <a:endParaRPr kumimoji="1" lang="zh-CN" altLang="en-US" sz="2400"/>
          </a:p>
        </p:txBody>
      </p:sp>
      <p:sp>
        <p:nvSpPr>
          <p:cNvPr id="11" name="文本框 10"/>
          <p:cNvSpPr txBox="1"/>
          <p:nvPr/>
        </p:nvSpPr>
        <p:spPr>
          <a:xfrm>
            <a:off x="1539431" y="3866397"/>
            <a:ext cx="2627453" cy="461665"/>
          </a:xfrm>
          <a:prstGeom prst="rect">
            <a:avLst/>
          </a:prstGeom>
          <a:noFill/>
        </p:spPr>
        <p:txBody>
          <a:bodyPr wrap="square" rtlCol="0">
            <a:spAutoFit/>
          </a:bodyPr>
          <a:lstStyle/>
          <a:p>
            <a:r>
              <a:rPr kumimoji="1" lang="en-US" altLang="zh-CN" sz="2400">
                <a:latin typeface="Söhne"/>
              </a:rPr>
              <a:t>Data Catalog</a:t>
            </a:r>
            <a:endParaRPr kumimoji="1" lang="zh-CN" altLang="en-US" sz="2400"/>
          </a:p>
        </p:txBody>
      </p:sp>
      <p:sp>
        <p:nvSpPr>
          <p:cNvPr id="12" name="文本框 11"/>
          <p:cNvSpPr txBox="1"/>
          <p:nvPr/>
        </p:nvSpPr>
        <p:spPr>
          <a:xfrm>
            <a:off x="1041719" y="2395959"/>
            <a:ext cx="2627453" cy="461665"/>
          </a:xfrm>
          <a:prstGeom prst="rect">
            <a:avLst/>
          </a:prstGeom>
          <a:noFill/>
        </p:spPr>
        <p:txBody>
          <a:bodyPr wrap="square" rtlCol="0">
            <a:spAutoFit/>
          </a:bodyPr>
          <a:lstStyle/>
          <a:p>
            <a:pPr algn="ctr"/>
            <a:r>
              <a:rPr kumimoji="1" lang="en-US" altLang="zh-CN" sz="2400">
                <a:latin typeface="Söhne"/>
              </a:rPr>
              <a:t>Data Discovery</a:t>
            </a:r>
            <a:endParaRPr kumimoji="1" lang="zh-CN" altLang="en-US" sz="2400"/>
          </a:p>
        </p:txBody>
      </p:sp>
      <p:sp>
        <p:nvSpPr>
          <p:cNvPr id="16" name="下箭头 15"/>
          <p:cNvSpPr/>
          <p:nvPr/>
        </p:nvSpPr>
        <p:spPr>
          <a:xfrm>
            <a:off x="2236804" y="213772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p:cNvSpPr/>
          <p:nvPr/>
        </p:nvSpPr>
        <p:spPr>
          <a:xfrm>
            <a:off x="2236805" y="2857624"/>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下箭头 17"/>
          <p:cNvSpPr/>
          <p:nvPr/>
        </p:nvSpPr>
        <p:spPr>
          <a:xfrm>
            <a:off x="2236805" y="3587736"/>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下箭头 18"/>
          <p:cNvSpPr/>
          <p:nvPr/>
        </p:nvSpPr>
        <p:spPr>
          <a:xfrm>
            <a:off x="2242592" y="4345008"/>
            <a:ext cx="237277" cy="268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290" name="Picture 2" descr="Glue Data Catalog: Architecture, Components, and Crawl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415" y="1039200"/>
            <a:ext cx="7060557" cy="52954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219" y="262142"/>
            <a:ext cx="4880227" cy="781093"/>
          </a:xfrm>
        </p:spPr>
        <p:txBody>
          <a:bodyPr>
            <a:noAutofit/>
          </a:bodyPr>
          <a:lstStyle/>
          <a:p>
            <a:r>
              <a:rPr lang="en-US" sz="3200"/>
              <a:t>AWS Glue Studio</a:t>
            </a:r>
          </a:p>
        </p:txBody>
      </p:sp>
      <p:pic>
        <p:nvPicPr>
          <p:cNvPr id="4" name="Picture 4" descr="How to ETL with AWS Glue and AWS Glue Studio to transform your data - Part  1 - DEV Community"/>
          <p:cNvPicPr>
            <a:picLocks noChangeAspect="1" noChangeArrowheads="1"/>
          </p:cNvPicPr>
          <p:nvPr/>
        </p:nvPicPr>
        <p:blipFill rotWithShape="1">
          <a:blip r:embed="rId3">
            <a:extLst>
              <a:ext uri="{28A0092B-C50C-407E-A947-70E740481C1C}">
                <a14:useLocalDpi xmlns:a14="http://schemas.microsoft.com/office/drawing/2010/main" val="0"/>
              </a:ext>
            </a:extLst>
          </a:blip>
          <a:srcRect l="21784" t="10174" r="-113" b="-928"/>
          <a:stretch>
            <a:fillRect/>
          </a:stretch>
        </p:blipFill>
        <p:spPr bwMode="auto">
          <a:xfrm>
            <a:off x="1174187" y="1043235"/>
            <a:ext cx="8948518" cy="50932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219" y="262142"/>
            <a:ext cx="4880227" cy="781093"/>
          </a:xfrm>
        </p:spPr>
        <p:txBody>
          <a:bodyPr>
            <a:noAutofit/>
          </a:bodyPr>
          <a:lstStyle/>
          <a:p>
            <a:r>
              <a:rPr lang="en-US" sz="3200"/>
              <a:t>AWS Glue Studio-Visual ETL</a:t>
            </a:r>
          </a:p>
        </p:txBody>
      </p:sp>
      <p:pic>
        <p:nvPicPr>
          <p:cNvPr id="5" name="图片 4"/>
          <p:cNvPicPr>
            <a:picLocks noChangeAspect="1"/>
          </p:cNvPicPr>
          <p:nvPr/>
        </p:nvPicPr>
        <p:blipFill>
          <a:blip r:embed="rId3"/>
          <a:stretch>
            <a:fillRect/>
          </a:stretch>
        </p:blipFill>
        <p:spPr>
          <a:xfrm>
            <a:off x="594599" y="1145894"/>
            <a:ext cx="6219949" cy="5368223"/>
          </a:xfrm>
          <a:prstGeom prst="rect">
            <a:avLst/>
          </a:prstGeom>
        </p:spPr>
      </p:pic>
      <p:pic>
        <p:nvPicPr>
          <p:cNvPr id="6" name="图片 5"/>
          <p:cNvPicPr>
            <a:picLocks noChangeAspect="1"/>
          </p:cNvPicPr>
          <p:nvPr/>
        </p:nvPicPr>
        <p:blipFill>
          <a:blip r:embed="rId4"/>
          <a:stretch>
            <a:fillRect/>
          </a:stretch>
        </p:blipFill>
        <p:spPr>
          <a:xfrm>
            <a:off x="6630835" y="3224623"/>
            <a:ext cx="5151761" cy="2884723"/>
          </a:xfrm>
          <a:prstGeom prst="rect">
            <a:avLst/>
          </a:prstGeom>
        </p:spPr>
      </p:pic>
      <p:pic>
        <p:nvPicPr>
          <p:cNvPr id="3" name="图片 2"/>
          <p:cNvPicPr>
            <a:picLocks noChangeAspect="1"/>
          </p:cNvPicPr>
          <p:nvPr/>
        </p:nvPicPr>
        <p:blipFill>
          <a:blip r:embed="rId5"/>
          <a:stretch>
            <a:fillRect/>
          </a:stretch>
        </p:blipFill>
        <p:spPr>
          <a:xfrm>
            <a:off x="5993933" y="166199"/>
            <a:ext cx="5242983" cy="293996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496787" y="293828"/>
            <a:ext cx="2246413" cy="523382"/>
          </a:xfrm>
        </p:spPr>
        <p:txBody>
          <a:bodyPr>
            <a:noAutofit/>
          </a:bodyPr>
          <a:lstStyle/>
          <a:p>
            <a:r>
              <a:rPr lang="en-US" sz="3200"/>
              <a:t>AWS Athena</a:t>
            </a:r>
          </a:p>
        </p:txBody>
      </p:sp>
      <p:pic>
        <p:nvPicPr>
          <p:cNvPr id="15364" name="Picture 4" descr="Use Amazon Athena and Amazon QuickSight to build custom reports of AWS  Well-Architected Reviews | AWS Cloud Operations &amp; Migrations Blog">
            <a:extLst>
              <a:ext uri="{FF2B5EF4-FFF2-40B4-BE49-F238E27FC236}">
                <a16:creationId xmlns:a16="http://schemas.microsoft.com/office/drawing/2014/main" id="{54582AB4-D5C3-DBA7-CCFA-05137E045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675" y="1157583"/>
            <a:ext cx="10212729" cy="471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735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496787" y="293828"/>
            <a:ext cx="2246413" cy="523382"/>
          </a:xfrm>
        </p:spPr>
        <p:txBody>
          <a:bodyPr>
            <a:noAutofit/>
          </a:bodyPr>
          <a:lstStyle/>
          <a:p>
            <a:r>
              <a:rPr lang="en-US" sz="3200"/>
              <a:t>AWS Athena</a:t>
            </a:r>
          </a:p>
        </p:txBody>
      </p:sp>
      <p:sp>
        <p:nvSpPr>
          <p:cNvPr id="4" name="文本框 3">
            <a:extLst>
              <a:ext uri="{FF2B5EF4-FFF2-40B4-BE49-F238E27FC236}">
                <a16:creationId xmlns:a16="http://schemas.microsoft.com/office/drawing/2014/main" id="{28E2E193-00AD-6C73-A485-A0138522B975}"/>
              </a:ext>
            </a:extLst>
          </p:cNvPr>
          <p:cNvSpPr txBox="1"/>
          <p:nvPr/>
        </p:nvSpPr>
        <p:spPr>
          <a:xfrm>
            <a:off x="496787" y="5280792"/>
            <a:ext cx="6024623" cy="369332"/>
          </a:xfrm>
          <a:prstGeom prst="rect">
            <a:avLst/>
          </a:prstGeom>
          <a:noFill/>
        </p:spPr>
        <p:txBody>
          <a:bodyPr wrap="square">
            <a:spAutoFit/>
          </a:bodyPr>
          <a:lstStyle/>
          <a:p>
            <a:r>
              <a:rPr lang="zh-CN" altLang="en-US"/>
              <a:t>SELECT * FROM "youtube-dataanalytic"."us.finaldata" limit 10;</a:t>
            </a:r>
          </a:p>
        </p:txBody>
      </p:sp>
      <p:pic>
        <p:nvPicPr>
          <p:cNvPr id="5" name="图片 4">
            <a:extLst>
              <a:ext uri="{FF2B5EF4-FFF2-40B4-BE49-F238E27FC236}">
                <a16:creationId xmlns:a16="http://schemas.microsoft.com/office/drawing/2014/main" id="{F545631A-0A06-A9FC-4C51-D9503317D5BA}"/>
              </a:ext>
            </a:extLst>
          </p:cNvPr>
          <p:cNvPicPr>
            <a:picLocks noChangeAspect="1"/>
          </p:cNvPicPr>
          <p:nvPr/>
        </p:nvPicPr>
        <p:blipFill>
          <a:blip r:embed="rId2"/>
          <a:stretch>
            <a:fillRect/>
          </a:stretch>
        </p:blipFill>
        <p:spPr>
          <a:xfrm>
            <a:off x="769274" y="1207876"/>
            <a:ext cx="5479648" cy="3773772"/>
          </a:xfrm>
          <a:prstGeom prst="rect">
            <a:avLst/>
          </a:prstGeom>
        </p:spPr>
      </p:pic>
      <p:sp>
        <p:nvSpPr>
          <p:cNvPr id="7" name="文本框 6">
            <a:extLst>
              <a:ext uri="{FF2B5EF4-FFF2-40B4-BE49-F238E27FC236}">
                <a16:creationId xmlns:a16="http://schemas.microsoft.com/office/drawing/2014/main" id="{8282D83F-E93F-119A-578F-052DFCD9299B}"/>
              </a:ext>
            </a:extLst>
          </p:cNvPr>
          <p:cNvSpPr txBox="1"/>
          <p:nvPr/>
        </p:nvSpPr>
        <p:spPr>
          <a:xfrm>
            <a:off x="7204237" y="4104181"/>
            <a:ext cx="4328931" cy="1200329"/>
          </a:xfrm>
          <a:prstGeom prst="rect">
            <a:avLst/>
          </a:prstGeom>
          <a:noFill/>
        </p:spPr>
        <p:txBody>
          <a:bodyPr wrap="square">
            <a:spAutoFit/>
          </a:bodyPr>
          <a:lstStyle/>
          <a:p>
            <a:r>
              <a:rPr lang="zh-CN" altLang="en-US"/>
              <a:t>SELECT * FROM "youtube-dataanalytic"."us.finaldata" u </a:t>
            </a:r>
            <a:endParaRPr lang="en-US" altLang="zh-CN"/>
          </a:p>
          <a:p>
            <a:r>
              <a:rPr lang="zh-CN" altLang="en-US"/>
              <a:t>WHERE "snippet_title"="Travel &amp; Events" </a:t>
            </a:r>
            <a:endParaRPr lang="en-US" altLang="zh-CN"/>
          </a:p>
          <a:p>
            <a:r>
              <a:rPr lang="zh-CN" altLang="en-US"/>
              <a:t>limit 10;</a:t>
            </a:r>
          </a:p>
        </p:txBody>
      </p:sp>
      <p:pic>
        <p:nvPicPr>
          <p:cNvPr id="8" name="图片 7">
            <a:extLst>
              <a:ext uri="{FF2B5EF4-FFF2-40B4-BE49-F238E27FC236}">
                <a16:creationId xmlns:a16="http://schemas.microsoft.com/office/drawing/2014/main" id="{B6C253D9-E3D9-9F94-AF75-10568C4688AD}"/>
              </a:ext>
            </a:extLst>
          </p:cNvPr>
          <p:cNvPicPr>
            <a:picLocks noChangeAspect="1"/>
          </p:cNvPicPr>
          <p:nvPr/>
        </p:nvPicPr>
        <p:blipFill>
          <a:blip r:embed="rId3"/>
          <a:stretch>
            <a:fillRect/>
          </a:stretch>
        </p:blipFill>
        <p:spPr>
          <a:xfrm>
            <a:off x="6708810" y="1724628"/>
            <a:ext cx="4824358" cy="2252518"/>
          </a:xfrm>
          <a:prstGeom prst="rect">
            <a:avLst/>
          </a:prstGeom>
        </p:spPr>
      </p:pic>
      <p:pic>
        <p:nvPicPr>
          <p:cNvPr id="3" name="图片 2">
            <a:extLst>
              <a:ext uri="{FF2B5EF4-FFF2-40B4-BE49-F238E27FC236}">
                <a16:creationId xmlns:a16="http://schemas.microsoft.com/office/drawing/2014/main" id="{58ED698E-AA4F-2E6F-6F10-E16056B98D94}"/>
              </a:ext>
            </a:extLst>
          </p:cNvPr>
          <p:cNvPicPr>
            <a:picLocks noChangeAspect="1"/>
          </p:cNvPicPr>
          <p:nvPr/>
        </p:nvPicPr>
        <p:blipFill>
          <a:blip r:embed="rId4"/>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320057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77EB2-C527-1AC4-BED1-320D5A21419D}"/>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4000"/>
              <a:t>AWS QuickSight</a:t>
            </a:r>
          </a:p>
        </p:txBody>
      </p:sp>
      <p:sp>
        <p:nvSpPr>
          <p:cNvPr id="8" name="TextBox 7">
            <a:extLst>
              <a:ext uri="{FF2B5EF4-FFF2-40B4-BE49-F238E27FC236}">
                <a16:creationId xmlns:a16="http://schemas.microsoft.com/office/drawing/2014/main" id="{A3BF4F4D-CD8D-92BC-5FCD-91E5C7478D67}"/>
              </a:ext>
            </a:extLst>
          </p:cNvPr>
          <p:cNvSpPr txBox="1"/>
          <p:nvPr/>
        </p:nvSpPr>
        <p:spPr>
          <a:xfrm>
            <a:off x="8643193" y="2418408"/>
            <a:ext cx="2942813" cy="354026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100"/>
              <a:t>QuickSight is a cloud-based business intelligence service that allows you to create and share interactive dashboards and reports. With QuickSight, you can connect to various data sources, such as AWS, SaaS applications, databases, and files.</a:t>
            </a: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a:t>QuickSight is designed to be fast, scalable, and cost-effective.</a:t>
            </a: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a:t>QuickSight is a great tool for anyone who wants to gain insights from their data and share them with others.</a:t>
            </a: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a:t>In our demonstration, we'll showcase how creators can effortlessly make informed decisions by leveraging the rapid and insightful analysis provided by our intuitive dashboard.</a:t>
            </a:r>
          </a:p>
        </p:txBody>
      </p:sp>
      <p:sp>
        <p:nvSpPr>
          <p:cNvPr id="15" name="Rectangle 14">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video content planner dashboard&#10;&#10;Description automatically generated">
            <a:extLst>
              <a:ext uri="{FF2B5EF4-FFF2-40B4-BE49-F238E27FC236}">
                <a16:creationId xmlns:a16="http://schemas.microsoft.com/office/drawing/2014/main" id="{E4BDB9BD-ED1B-1A65-BB76-E47C63D210F3}"/>
              </a:ext>
            </a:extLst>
          </p:cNvPr>
          <p:cNvPicPr>
            <a:picLocks noGrp="1" noChangeAspect="1"/>
          </p:cNvPicPr>
          <p:nvPr>
            <p:ph idx="1"/>
          </p:nvPr>
        </p:nvPicPr>
        <p:blipFill>
          <a:blip r:embed="rId2"/>
          <a:stretch>
            <a:fillRect/>
          </a:stretch>
        </p:blipFill>
        <p:spPr>
          <a:xfrm>
            <a:off x="5333" y="66302"/>
            <a:ext cx="7788626" cy="6693367"/>
          </a:xfrm>
        </p:spPr>
      </p:pic>
    </p:spTree>
    <p:extLst>
      <p:ext uri="{BB962C8B-B14F-4D97-AF65-F5344CB8AC3E}">
        <p14:creationId xmlns:p14="http://schemas.microsoft.com/office/powerpoint/2010/main" val="2739922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e chart with different colored circles&#10;&#10;Description automatically generated">
            <a:extLst>
              <a:ext uri="{FF2B5EF4-FFF2-40B4-BE49-F238E27FC236}">
                <a16:creationId xmlns:a16="http://schemas.microsoft.com/office/drawing/2014/main" id="{9B3BDE20-1874-3EB1-8E64-D0760371290E}"/>
              </a:ext>
            </a:extLst>
          </p:cNvPr>
          <p:cNvPicPr>
            <a:picLocks noChangeAspect="1"/>
          </p:cNvPicPr>
          <p:nvPr/>
        </p:nvPicPr>
        <p:blipFill>
          <a:blip r:embed="rId2"/>
          <a:stretch>
            <a:fillRect/>
          </a:stretch>
        </p:blipFill>
        <p:spPr>
          <a:xfrm>
            <a:off x="679076" y="1610116"/>
            <a:ext cx="5163670" cy="3637768"/>
          </a:xfrm>
          <a:prstGeom prst="rect">
            <a:avLst/>
          </a:prstGeom>
        </p:spPr>
      </p:pic>
      <p:pic>
        <p:nvPicPr>
          <p:cNvPr id="3" name="Picture 2" descr="A graph of a number of likes&#10;&#10;Description automatically generated">
            <a:extLst>
              <a:ext uri="{FF2B5EF4-FFF2-40B4-BE49-F238E27FC236}">
                <a16:creationId xmlns:a16="http://schemas.microsoft.com/office/drawing/2014/main" id="{85DEEFD8-D1F8-1430-81AD-AF6A892292B8}"/>
              </a:ext>
            </a:extLst>
          </p:cNvPr>
          <p:cNvPicPr>
            <a:picLocks noChangeAspect="1"/>
          </p:cNvPicPr>
          <p:nvPr/>
        </p:nvPicPr>
        <p:blipFill>
          <a:blip r:embed="rId3"/>
          <a:stretch>
            <a:fillRect/>
          </a:stretch>
        </p:blipFill>
        <p:spPr>
          <a:xfrm>
            <a:off x="6013076" y="1609463"/>
            <a:ext cx="5589494" cy="3639073"/>
          </a:xfrm>
          <a:prstGeom prst="rect">
            <a:avLst/>
          </a:prstGeom>
        </p:spPr>
      </p:pic>
    </p:spTree>
    <p:extLst>
      <p:ext uri="{BB962C8B-B14F-4D97-AF65-F5344CB8AC3E}">
        <p14:creationId xmlns:p14="http://schemas.microsoft.com/office/powerpoint/2010/main" val="805970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C4B208-19F5-608F-5880-960D2A156C2E}"/>
              </a:ext>
            </a:extLst>
          </p:cNvPr>
          <p:cNvPicPr>
            <a:picLocks noChangeAspect="1"/>
          </p:cNvPicPr>
          <p:nvPr/>
        </p:nvPicPr>
        <p:blipFill rotWithShape="1">
          <a:blip r:embed="rId2"/>
          <a:srcRect r="13505"/>
          <a:stretch/>
        </p:blipFill>
        <p:spPr>
          <a:xfrm>
            <a:off x="641276" y="643467"/>
            <a:ext cx="4013020" cy="2702558"/>
          </a:xfrm>
          <a:prstGeom prst="rect">
            <a:avLst/>
          </a:prstGeom>
        </p:spPr>
      </p:pic>
      <p:pic>
        <p:nvPicPr>
          <p:cNvPr id="6" name="Picture 5" descr="A graph with a red line&#10;&#10;Description automatically generated">
            <a:extLst>
              <a:ext uri="{FF2B5EF4-FFF2-40B4-BE49-F238E27FC236}">
                <a16:creationId xmlns:a16="http://schemas.microsoft.com/office/drawing/2014/main" id="{7BA20444-96CE-F10B-E964-56E1C8914595}"/>
              </a:ext>
            </a:extLst>
          </p:cNvPr>
          <p:cNvPicPr>
            <a:picLocks noChangeAspect="1"/>
          </p:cNvPicPr>
          <p:nvPr/>
        </p:nvPicPr>
        <p:blipFill rotWithShape="1">
          <a:blip r:embed="rId3"/>
          <a:srcRect l="35936" r="34410" b="1"/>
          <a:stretch/>
        </p:blipFill>
        <p:spPr>
          <a:xfrm>
            <a:off x="643467" y="3509433"/>
            <a:ext cx="4010830" cy="2705099"/>
          </a:xfrm>
          <a:prstGeom prst="rect">
            <a:avLst/>
          </a:prstGeom>
        </p:spPr>
      </p:pic>
      <p:pic>
        <p:nvPicPr>
          <p:cNvPr id="5" name="Picture 4" descr="A screenshot of a graph&#10;&#10;Description automatically generated">
            <a:extLst>
              <a:ext uri="{FF2B5EF4-FFF2-40B4-BE49-F238E27FC236}">
                <a16:creationId xmlns:a16="http://schemas.microsoft.com/office/drawing/2014/main" id="{66F4DCC4-C194-9B5E-0696-51F48838C44A}"/>
              </a:ext>
            </a:extLst>
          </p:cNvPr>
          <p:cNvPicPr>
            <a:picLocks noChangeAspect="1"/>
          </p:cNvPicPr>
          <p:nvPr/>
        </p:nvPicPr>
        <p:blipFill rotWithShape="1">
          <a:blip r:embed="rId4"/>
          <a:srcRect l="23316" r="25601"/>
          <a:stretch/>
        </p:blipFill>
        <p:spPr>
          <a:xfrm>
            <a:off x="4812633" y="643467"/>
            <a:ext cx="6735900" cy="5571066"/>
          </a:xfrm>
          <a:prstGeom prst="rect">
            <a:avLst/>
          </a:prstGeom>
        </p:spPr>
      </p:pic>
    </p:spTree>
    <p:extLst>
      <p:ext uri="{BB962C8B-B14F-4D97-AF65-F5344CB8AC3E}">
        <p14:creationId xmlns:p14="http://schemas.microsoft.com/office/powerpoint/2010/main" val="137547220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6227EFA-C511-6D4C-7739-A88BCB9266B4}"/>
              </a:ext>
            </a:extLst>
          </p:cNvPr>
          <p:cNvSpPr>
            <a:spLocks noGrp="1"/>
          </p:cNvSpPr>
          <p:nvPr>
            <p:ph type="title"/>
          </p:nvPr>
        </p:nvSpPr>
        <p:spPr/>
        <p:txBody>
          <a:bodyPr/>
          <a:lstStyle/>
          <a:p>
            <a:r>
              <a:rPr lang="en-US" altLang="zh-CN" err="1"/>
              <a:t>QuickSight</a:t>
            </a:r>
            <a:r>
              <a:rPr lang="en-US" altLang="zh-CN"/>
              <a:t> Demo</a:t>
            </a:r>
            <a:endParaRPr lang="zh-CN" altLang="en-US"/>
          </a:p>
        </p:txBody>
      </p:sp>
      <p:sp>
        <p:nvSpPr>
          <p:cNvPr id="8" name="内容占位符 7">
            <a:extLst>
              <a:ext uri="{FF2B5EF4-FFF2-40B4-BE49-F238E27FC236}">
                <a16:creationId xmlns:a16="http://schemas.microsoft.com/office/drawing/2014/main" id="{4F833B4F-94AB-0076-1261-E2017138D179}"/>
              </a:ext>
            </a:extLst>
          </p:cNvPr>
          <p:cNvSpPr>
            <a:spLocks noGrp="1"/>
          </p:cNvSpPr>
          <p:nvPr>
            <p:ph idx="1"/>
          </p:nvPr>
        </p:nvSpPr>
        <p:spPr>
          <a:xfrm>
            <a:off x="420414" y="1825625"/>
            <a:ext cx="10933386" cy="4351338"/>
          </a:xfrm>
        </p:spPr>
        <p:txBody>
          <a:bodyPr/>
          <a:lstStyle/>
          <a:p>
            <a:r>
              <a:rPr lang="en-US" altLang="zh-CN">
                <a:hlinkClick r:id="rId2"/>
              </a:rPr>
              <a:t>https://us-east-1.quicksight.aws.amazon.com/</a:t>
            </a:r>
            <a:r>
              <a:rPr lang="en-US" altLang="zh-CN" err="1">
                <a:hlinkClick r:id="rId2"/>
              </a:rPr>
              <a:t>sn</a:t>
            </a:r>
            <a:r>
              <a:rPr lang="en-US" altLang="zh-CN">
                <a:hlinkClick r:id="rId2"/>
              </a:rPr>
              <a:t>/dashboards/9387c3d3-6ec5-4488-a06b-d3bc9cf1cd71</a:t>
            </a:r>
            <a:endParaRPr lang="zh-CN" altLang="en-US"/>
          </a:p>
        </p:txBody>
      </p:sp>
      <p:pic>
        <p:nvPicPr>
          <p:cNvPr id="9" name="图片 8">
            <a:extLst>
              <a:ext uri="{FF2B5EF4-FFF2-40B4-BE49-F238E27FC236}">
                <a16:creationId xmlns:a16="http://schemas.microsoft.com/office/drawing/2014/main" id="{2EE4364B-ADCB-C215-2A60-1F788C010850}"/>
              </a:ext>
            </a:extLst>
          </p:cNvPr>
          <p:cNvPicPr>
            <a:picLocks noChangeAspect="1"/>
          </p:cNvPicPr>
          <p:nvPr/>
        </p:nvPicPr>
        <p:blipFill>
          <a:blip r:embed="rId3"/>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3096008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A15F91-A03C-2262-5653-412603D81962}"/>
              </a:ext>
            </a:extLst>
          </p:cNvPr>
          <p:cNvSpPr>
            <a:spLocks noGrp="1"/>
          </p:cNvSpPr>
          <p:nvPr>
            <p:ph type="title"/>
          </p:nvPr>
        </p:nvSpPr>
        <p:spPr>
          <a:xfrm>
            <a:off x="1115568" y="548640"/>
            <a:ext cx="10168128" cy="1179576"/>
          </a:xfrm>
        </p:spPr>
        <p:txBody>
          <a:bodyPr>
            <a:normAutofit/>
          </a:bodyPr>
          <a:lstStyle/>
          <a:p>
            <a:r>
              <a:rPr lang="en-US" sz="4000">
                <a:cs typeface="Calibri Light"/>
              </a:rPr>
              <a:t>AWS SageMaker</a:t>
            </a:r>
            <a:endParaRPr lang="en-US" sz="4000"/>
          </a:p>
        </p:txBody>
      </p:sp>
      <p:sp>
        <p:nvSpPr>
          <p:cNvPr id="23" name="Rectangle 22">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ommunity | Get Started with Amazon SageMaker Data Wrangler Image  Preparation">
            <a:extLst>
              <a:ext uri="{FF2B5EF4-FFF2-40B4-BE49-F238E27FC236}">
                <a16:creationId xmlns:a16="http://schemas.microsoft.com/office/drawing/2014/main" id="{7DAA2E9E-8F9C-D4A1-D15B-C7B45FC201D9}"/>
              </a:ext>
            </a:extLst>
          </p:cNvPr>
          <p:cNvPicPr>
            <a:picLocks noChangeAspect="1"/>
          </p:cNvPicPr>
          <p:nvPr/>
        </p:nvPicPr>
        <p:blipFill rotWithShape="1">
          <a:blip r:embed="rId2"/>
          <a:srcRect r="-6" b="717"/>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93AC786F-6EF0-F65A-F3A5-A6AC612D453B}"/>
              </a:ext>
            </a:extLst>
          </p:cNvPr>
          <p:cNvSpPr>
            <a:spLocks noGrp="1"/>
          </p:cNvSpPr>
          <p:nvPr>
            <p:ph idx="1"/>
          </p:nvPr>
        </p:nvSpPr>
        <p:spPr>
          <a:xfrm>
            <a:off x="7411453" y="2478024"/>
            <a:ext cx="3872243" cy="3694176"/>
          </a:xfrm>
        </p:spPr>
        <p:txBody>
          <a:bodyPr vert="horz" lIns="91440" tIns="45720" rIns="91440" bIns="45720" rtlCol="0" anchor="ctr">
            <a:normAutofit/>
          </a:bodyPr>
          <a:lstStyle/>
          <a:p>
            <a:r>
              <a:rPr lang="en-US" sz="1800">
                <a:ea typeface="+mn-lt"/>
                <a:cs typeface="+mn-lt"/>
              </a:rPr>
              <a:t>I will now demonstrate how enterprises can harness data to significantly boost their revenue streams.</a:t>
            </a:r>
          </a:p>
        </p:txBody>
      </p:sp>
      <p:pic>
        <p:nvPicPr>
          <p:cNvPr id="5" name="图片 4">
            <a:extLst>
              <a:ext uri="{FF2B5EF4-FFF2-40B4-BE49-F238E27FC236}">
                <a16:creationId xmlns:a16="http://schemas.microsoft.com/office/drawing/2014/main" id="{4CA58F09-4F4D-3A21-686C-12329E7923D7}"/>
              </a:ext>
            </a:extLst>
          </p:cNvPr>
          <p:cNvPicPr>
            <a:picLocks noChangeAspect="1"/>
          </p:cNvPicPr>
          <p:nvPr/>
        </p:nvPicPr>
        <p:blipFill>
          <a:blip r:embed="rId3"/>
          <a:stretch>
            <a:fillRect/>
          </a:stretch>
        </p:blipFill>
        <p:spPr>
          <a:xfrm>
            <a:off x="10636504" y="5304510"/>
            <a:ext cx="1270748" cy="1270748"/>
          </a:xfrm>
          <a:prstGeom prst="rect">
            <a:avLst/>
          </a:prstGeom>
        </p:spPr>
      </p:pic>
    </p:spTree>
    <p:extLst>
      <p:ext uri="{BB962C8B-B14F-4D97-AF65-F5344CB8AC3E}">
        <p14:creationId xmlns:p14="http://schemas.microsoft.com/office/powerpoint/2010/main" val="122409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data processing&#10;&#10;Description automatically generated">
            <a:extLst>
              <a:ext uri="{FF2B5EF4-FFF2-40B4-BE49-F238E27FC236}">
                <a16:creationId xmlns:a16="http://schemas.microsoft.com/office/drawing/2014/main" id="{DC3D22F3-4F81-B660-79FB-9A63F1CC7CC1}"/>
              </a:ext>
            </a:extLst>
          </p:cNvPr>
          <p:cNvPicPr>
            <a:picLocks noChangeAspect="1"/>
          </p:cNvPicPr>
          <p:nvPr/>
        </p:nvPicPr>
        <p:blipFill>
          <a:blip r:embed="rId3"/>
          <a:stretch>
            <a:fillRect/>
          </a:stretch>
        </p:blipFill>
        <p:spPr>
          <a:xfrm>
            <a:off x="1187654" y="918546"/>
            <a:ext cx="7295727" cy="4979334"/>
          </a:xfrm>
          <a:prstGeom prst="rect">
            <a:avLst/>
          </a:prstGeom>
        </p:spPr>
      </p:pic>
    </p:spTree>
    <p:extLst>
      <p:ext uri="{BB962C8B-B14F-4D97-AF65-F5344CB8AC3E}">
        <p14:creationId xmlns:p14="http://schemas.microsoft.com/office/powerpoint/2010/main" val="3893121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5202-9112-D1FF-D85E-61FC10165A9D}"/>
              </a:ext>
            </a:extLst>
          </p:cNvPr>
          <p:cNvSpPr>
            <a:spLocks noGrp="1"/>
          </p:cNvSpPr>
          <p:nvPr>
            <p:ph type="title"/>
          </p:nvPr>
        </p:nvSpPr>
        <p:spPr>
          <a:xfrm>
            <a:off x="761803" y="350196"/>
            <a:ext cx="4646904" cy="1624520"/>
          </a:xfrm>
        </p:spPr>
        <p:txBody>
          <a:bodyPr anchor="ctr">
            <a:normAutofit/>
          </a:bodyPr>
          <a:lstStyle/>
          <a:p>
            <a:r>
              <a:rPr lang="en-US" sz="3700">
                <a:cs typeface="Calibri Light"/>
              </a:rPr>
              <a:t>Data Repository Selection and Integration</a:t>
            </a:r>
          </a:p>
        </p:txBody>
      </p:sp>
      <p:sp>
        <p:nvSpPr>
          <p:cNvPr id="3" name="Content Placeholder 2">
            <a:extLst>
              <a:ext uri="{FF2B5EF4-FFF2-40B4-BE49-F238E27FC236}">
                <a16:creationId xmlns:a16="http://schemas.microsoft.com/office/drawing/2014/main" id="{5D2EDA8F-526B-B41B-F856-2BA072F8A263}"/>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285750" indent="-285750"/>
            <a:r>
              <a:rPr lang="en-US" sz="1600">
                <a:ea typeface="+mn-lt"/>
                <a:cs typeface="+mn-lt"/>
              </a:rPr>
              <a:t>Our project entails transferring data from the Kaggle API, which is updated daily from YouTube's API, into an Amazon S3 bucket. This is a key component of your Lake House architecture. Utilizing Amazon S3 for this purpose ensures secure and accessible storage, perfectly suited for both structured and semi-structured data. This arrangement not only facilitates efficient data management but also broadens the scope for comprehensive analysis, leveraging Kaggle's extensive datasets within your Data Lake environment.</a:t>
            </a:r>
          </a:p>
        </p:txBody>
      </p:sp>
      <p:pic>
        <p:nvPicPr>
          <p:cNvPr id="5" name="Picture 4" descr="Graph">
            <a:extLst>
              <a:ext uri="{FF2B5EF4-FFF2-40B4-BE49-F238E27FC236}">
                <a16:creationId xmlns:a16="http://schemas.microsoft.com/office/drawing/2014/main" id="{74C6DCC5-D233-6701-3DD7-4B2CAAABE6AA}"/>
              </a:ext>
            </a:extLst>
          </p:cNvPr>
          <p:cNvPicPr>
            <a:picLocks noChangeAspect="1"/>
          </p:cNvPicPr>
          <p:nvPr/>
        </p:nvPicPr>
        <p:blipFill rotWithShape="1">
          <a:blip r:embed="rId2"/>
          <a:srcRect l="20936" r="23448" b="3"/>
          <a:stretch/>
        </p:blipFill>
        <p:spPr>
          <a:xfrm>
            <a:off x="6096000" y="1"/>
            <a:ext cx="6102825" cy="6858000"/>
          </a:xfrm>
          <a:prstGeom prst="rect">
            <a:avLst/>
          </a:prstGeom>
        </p:spPr>
      </p:pic>
    </p:spTree>
    <p:extLst>
      <p:ext uri="{BB962C8B-B14F-4D97-AF65-F5344CB8AC3E}">
        <p14:creationId xmlns:p14="http://schemas.microsoft.com/office/powerpoint/2010/main" val="973129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D791-3D68-2A4C-8F60-657F64507151}"/>
              </a:ext>
            </a:extLst>
          </p:cNvPr>
          <p:cNvSpPr>
            <a:spLocks noGrp="1"/>
          </p:cNvSpPr>
          <p:nvPr>
            <p:ph type="title"/>
          </p:nvPr>
        </p:nvSpPr>
        <p:spPr>
          <a:xfrm>
            <a:off x="6823878" y="741391"/>
            <a:ext cx="4491821" cy="1616203"/>
          </a:xfrm>
        </p:spPr>
        <p:txBody>
          <a:bodyPr anchor="b">
            <a:normAutofit/>
          </a:bodyPr>
          <a:lstStyle/>
          <a:p>
            <a:r>
              <a:rPr lang="en-US" sz="3200">
                <a:ea typeface="+mj-lt"/>
                <a:cs typeface="+mj-lt"/>
              </a:rPr>
              <a:t>Data Ingestion and Collection</a:t>
            </a:r>
          </a:p>
        </p:txBody>
      </p:sp>
      <p:pic>
        <p:nvPicPr>
          <p:cNvPr id="17" name="Picture 16" descr="Pipes over the sea">
            <a:extLst>
              <a:ext uri="{FF2B5EF4-FFF2-40B4-BE49-F238E27FC236}">
                <a16:creationId xmlns:a16="http://schemas.microsoft.com/office/drawing/2014/main" id="{E1E8E612-4954-3CBF-C1C3-C90BD9538E16}"/>
              </a:ext>
            </a:extLst>
          </p:cNvPr>
          <p:cNvPicPr>
            <a:picLocks noChangeAspect="1"/>
          </p:cNvPicPr>
          <p:nvPr/>
        </p:nvPicPr>
        <p:blipFill rotWithShape="1">
          <a:blip r:embed="rId2"/>
          <a:srcRect l="13710" r="19537" b="-1"/>
          <a:stretch/>
        </p:blipFill>
        <p:spPr>
          <a:xfrm>
            <a:off x="20" y="10"/>
            <a:ext cx="6095980" cy="6857990"/>
          </a:xfrm>
          <a:prstGeom prst="rect">
            <a:avLst/>
          </a:prstGeom>
        </p:spPr>
      </p:pic>
      <p:sp>
        <p:nvSpPr>
          <p:cNvPr id="19" name="Content Placeholder 2">
            <a:extLst>
              <a:ext uri="{FF2B5EF4-FFF2-40B4-BE49-F238E27FC236}">
                <a16:creationId xmlns:a16="http://schemas.microsoft.com/office/drawing/2014/main" id="{D48EE7F9-2DC5-7F04-E42D-F2B696D644DE}"/>
              </a:ext>
            </a:extLst>
          </p:cNvPr>
          <p:cNvSpPr>
            <a:spLocks noGrp="1"/>
          </p:cNvSpPr>
          <p:nvPr>
            <p:ph idx="1"/>
          </p:nvPr>
        </p:nvSpPr>
        <p:spPr>
          <a:xfrm>
            <a:off x="6823878" y="2533476"/>
            <a:ext cx="4491820" cy="3447832"/>
          </a:xfrm>
        </p:spPr>
        <p:txBody>
          <a:bodyPr vert="horz" lIns="91440" tIns="45720" rIns="91440" bIns="45720" rtlCol="0" anchor="t">
            <a:normAutofit/>
          </a:bodyPr>
          <a:lstStyle/>
          <a:p>
            <a:endParaRPr lang="en-US" sz="2000">
              <a:latin typeface="Verdana"/>
              <a:ea typeface="Verdana"/>
            </a:endParaRPr>
          </a:p>
          <a:p>
            <a:r>
              <a:rPr lang="en-US" sz="2000">
                <a:latin typeface="Verdana"/>
                <a:ea typeface="Verdana"/>
              </a:rPr>
              <a:t>Data will be ingested in batches and on demand where necessary, ensuring the system can handle one-off data extraction as well as incremental loads.</a:t>
            </a:r>
          </a:p>
        </p:txBody>
      </p:sp>
    </p:spTree>
    <p:extLst>
      <p:ext uri="{BB962C8B-B14F-4D97-AF65-F5344CB8AC3E}">
        <p14:creationId xmlns:p14="http://schemas.microsoft.com/office/powerpoint/2010/main" val="1064899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2A422-AEE0-13E5-2360-88001CB8B997}"/>
              </a:ext>
            </a:extLst>
          </p:cNvPr>
          <p:cNvSpPr>
            <a:spLocks noGrp="1"/>
          </p:cNvSpPr>
          <p:nvPr>
            <p:ph type="title"/>
          </p:nvPr>
        </p:nvSpPr>
        <p:spPr>
          <a:xfrm>
            <a:off x="523845" y="5546162"/>
            <a:ext cx="6661702" cy="953611"/>
          </a:xfrm>
        </p:spPr>
        <p:txBody>
          <a:bodyPr anchor="ctr">
            <a:normAutofit/>
          </a:bodyPr>
          <a:lstStyle/>
          <a:p>
            <a:r>
              <a:rPr lang="en-US" sz="4000">
                <a:cs typeface="Calibri Light"/>
              </a:rPr>
              <a:t>Data Governance</a:t>
            </a:r>
            <a:endParaRPr lang="en-US" sz="4000"/>
          </a:p>
        </p:txBody>
      </p:sp>
      <p:pic>
        <p:nvPicPr>
          <p:cNvPr id="5" name="Picture 4" descr="Padlock on computer motherboard">
            <a:extLst>
              <a:ext uri="{FF2B5EF4-FFF2-40B4-BE49-F238E27FC236}">
                <a16:creationId xmlns:a16="http://schemas.microsoft.com/office/drawing/2014/main" id="{767D5201-F980-9D1F-7546-E87155DD5483}"/>
              </a:ext>
            </a:extLst>
          </p:cNvPr>
          <p:cNvPicPr>
            <a:picLocks noChangeAspect="1"/>
          </p:cNvPicPr>
          <p:nvPr/>
        </p:nvPicPr>
        <p:blipFill rotWithShape="1">
          <a:blip r:embed="rId2"/>
          <a:srcRect r="2053" b="4"/>
          <a:stretch/>
        </p:blipFill>
        <p:spPr>
          <a:xfrm>
            <a:off x="20" y="-1"/>
            <a:ext cx="7574488" cy="5161587"/>
          </a:xfrm>
          <a:prstGeom prst="rect">
            <a:avLst/>
          </a:prstGeom>
        </p:spPr>
      </p:pic>
      <p:sp>
        <p:nvSpPr>
          <p:cNvPr id="3" name="Content Placeholder 2">
            <a:extLst>
              <a:ext uri="{FF2B5EF4-FFF2-40B4-BE49-F238E27FC236}">
                <a16:creationId xmlns:a16="http://schemas.microsoft.com/office/drawing/2014/main" id="{386F4B62-0DE1-8DCB-D060-DDA6C054EC70}"/>
              </a:ext>
            </a:extLst>
          </p:cNvPr>
          <p:cNvSpPr>
            <a:spLocks noGrp="1"/>
          </p:cNvSpPr>
          <p:nvPr>
            <p:ph idx="1"/>
          </p:nvPr>
        </p:nvSpPr>
        <p:spPr>
          <a:xfrm>
            <a:off x="8340064" y="743803"/>
            <a:ext cx="3144523" cy="5474173"/>
          </a:xfrm>
        </p:spPr>
        <p:txBody>
          <a:bodyPr vert="horz" lIns="91440" tIns="45720" rIns="91440" bIns="45720" rtlCol="0" anchor="ctr">
            <a:normAutofit/>
          </a:bodyPr>
          <a:lstStyle/>
          <a:p>
            <a:r>
              <a:rPr lang="en-US" sz="2000">
                <a:latin typeface="Verdana"/>
                <a:ea typeface="Verdana"/>
              </a:rPr>
              <a:t>A governance framework will be established, focusing on the security and privacy of data using AWS IAM for fine-grained access control.</a:t>
            </a:r>
          </a:p>
          <a:p>
            <a:endParaRPr lang="en-US" sz="2000">
              <a:latin typeface="Calibri" panose="020F0502020204030204"/>
              <a:ea typeface="Verdana"/>
              <a:cs typeface="Calibri"/>
            </a:endParaRPr>
          </a:p>
        </p:txBody>
      </p:sp>
    </p:spTree>
    <p:extLst>
      <p:ext uri="{BB962C8B-B14F-4D97-AF65-F5344CB8AC3E}">
        <p14:creationId xmlns:p14="http://schemas.microsoft.com/office/powerpoint/2010/main" val="3871002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6480-E613-8E16-A742-495652C6CDBE}"/>
              </a:ext>
            </a:extLst>
          </p:cNvPr>
          <p:cNvSpPr>
            <a:spLocks noGrp="1"/>
          </p:cNvSpPr>
          <p:nvPr>
            <p:ph type="title"/>
          </p:nvPr>
        </p:nvSpPr>
        <p:spPr/>
        <p:txBody>
          <a:bodyPr/>
          <a:lstStyle/>
          <a:p>
            <a:r>
              <a:rPr lang="en-US">
                <a:cs typeface="Calibri Light"/>
              </a:rPr>
              <a:t>Data Analysis and Mining Techniques</a:t>
            </a:r>
          </a:p>
        </p:txBody>
      </p:sp>
      <p:graphicFrame>
        <p:nvGraphicFramePr>
          <p:cNvPr id="11" name="Content Placeholder 2">
            <a:extLst>
              <a:ext uri="{FF2B5EF4-FFF2-40B4-BE49-F238E27FC236}">
                <a16:creationId xmlns:a16="http://schemas.microsoft.com/office/drawing/2014/main" id="{60BCD4E4-ADD4-07BF-E21D-B9D5A02EE935}"/>
              </a:ext>
            </a:extLst>
          </p:cNvPr>
          <p:cNvGraphicFramePr>
            <a:graphicFrameLocks noGrp="1"/>
          </p:cNvGraphicFramePr>
          <p:nvPr>
            <p:ph idx="1"/>
          </p:nvPr>
        </p:nvGraphicFramePr>
        <p:xfrm>
          <a:off x="888332" y="1775493"/>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0" name="Picture 49" descr="AWS Glueのjobにスケジュール設定して自動で実行させてみた。 | 東京初めてエンジニア">
            <a:extLst>
              <a:ext uri="{FF2B5EF4-FFF2-40B4-BE49-F238E27FC236}">
                <a16:creationId xmlns:a16="http://schemas.microsoft.com/office/drawing/2014/main" id="{82D6AB8D-26A7-4D64-E640-64DC8C2F999F}"/>
              </a:ext>
            </a:extLst>
          </p:cNvPr>
          <p:cNvPicPr>
            <a:picLocks noChangeAspect="1"/>
          </p:cNvPicPr>
          <p:nvPr/>
        </p:nvPicPr>
        <p:blipFill rotWithShape="1">
          <a:blip r:embed="rId8"/>
          <a:srcRect l="35648" t="24848" r="33920" b="15152"/>
          <a:stretch/>
        </p:blipFill>
        <p:spPr>
          <a:xfrm>
            <a:off x="1862667" y="1925108"/>
            <a:ext cx="2014890" cy="2090424"/>
          </a:xfrm>
          <a:prstGeom prst="rect">
            <a:avLst/>
          </a:prstGeom>
        </p:spPr>
      </p:pic>
    </p:spTree>
    <p:extLst>
      <p:ext uri="{BB962C8B-B14F-4D97-AF65-F5344CB8AC3E}">
        <p14:creationId xmlns:p14="http://schemas.microsoft.com/office/powerpoint/2010/main" val="2861561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7510-C51C-9CB6-3CCA-4EADF9DE47C2}"/>
              </a:ext>
            </a:extLst>
          </p:cNvPr>
          <p:cNvSpPr>
            <a:spLocks noGrp="1"/>
          </p:cNvSpPr>
          <p:nvPr>
            <p:ph type="title"/>
          </p:nvPr>
        </p:nvSpPr>
        <p:spPr>
          <a:xfrm>
            <a:off x="876693" y="741391"/>
            <a:ext cx="3455821" cy="1616203"/>
          </a:xfrm>
        </p:spPr>
        <p:txBody>
          <a:bodyPr anchor="b">
            <a:normAutofit/>
          </a:bodyPr>
          <a:lstStyle/>
          <a:p>
            <a:r>
              <a:rPr lang="en-US" sz="3200">
                <a:cs typeface="Calibri Light"/>
              </a:rPr>
              <a:t>Data </a:t>
            </a:r>
            <a:r>
              <a:rPr lang="en-US" sz="3200">
                <a:ea typeface="+mj-lt"/>
                <a:cs typeface="+mj-lt"/>
              </a:rPr>
              <a:t>Visualization</a:t>
            </a:r>
            <a:endParaRPr lang="en-US" sz="3200">
              <a:cs typeface="Calibri Light"/>
            </a:endParaRPr>
          </a:p>
        </p:txBody>
      </p:sp>
      <p:sp>
        <p:nvSpPr>
          <p:cNvPr id="3" name="Content Placeholder 2">
            <a:extLst>
              <a:ext uri="{FF2B5EF4-FFF2-40B4-BE49-F238E27FC236}">
                <a16:creationId xmlns:a16="http://schemas.microsoft.com/office/drawing/2014/main" id="{2BC40026-5853-AA31-1D7A-62106FB97F17}"/>
              </a:ext>
            </a:extLst>
          </p:cNvPr>
          <p:cNvSpPr>
            <a:spLocks noGrp="1"/>
          </p:cNvSpPr>
          <p:nvPr>
            <p:ph idx="1"/>
          </p:nvPr>
        </p:nvSpPr>
        <p:spPr>
          <a:xfrm>
            <a:off x="816535" y="2553529"/>
            <a:ext cx="3455821" cy="3447832"/>
          </a:xfrm>
        </p:spPr>
        <p:txBody>
          <a:bodyPr vert="horz" lIns="91440" tIns="45720" rIns="91440" bIns="45720" rtlCol="0" anchor="t">
            <a:normAutofit/>
          </a:bodyPr>
          <a:lstStyle/>
          <a:p>
            <a:r>
              <a:rPr lang="en-US" sz="1800">
                <a:ea typeface="+mn-lt"/>
                <a:cs typeface="+mn-lt"/>
              </a:rPr>
              <a:t>Customized dashboards and reports in AWS </a:t>
            </a:r>
            <a:r>
              <a:rPr lang="en-US" sz="1800" err="1">
                <a:ea typeface="+mn-lt"/>
                <a:cs typeface="+mn-lt"/>
              </a:rPr>
              <a:t>QuickSight</a:t>
            </a:r>
            <a:r>
              <a:rPr lang="en-US" sz="1800">
                <a:ea typeface="+mn-lt"/>
                <a:cs typeface="+mn-lt"/>
              </a:rPr>
              <a:t> leverage Athena, refining visualizations through SQL queries for meaningful insights. These tools enable content creators and marketers to make informed decisions and improvements based on categorized video data and popularity factors.</a:t>
            </a:r>
          </a:p>
          <a:p>
            <a:endParaRPr lang="en-US" sz="1300">
              <a:latin typeface="Verdana"/>
              <a:ea typeface="Verdana"/>
              <a:cs typeface="Calibri"/>
            </a:endParaRPr>
          </a:p>
          <a:p>
            <a:pPr marL="0" indent="0">
              <a:buNone/>
            </a:pPr>
            <a:endParaRPr lang="en-US" sz="1300">
              <a:cs typeface="Calibri"/>
            </a:endParaRPr>
          </a:p>
        </p:txBody>
      </p:sp>
      <p:pic>
        <p:nvPicPr>
          <p:cNvPr id="5" name="Picture 4" descr="Digital financial graph">
            <a:extLst>
              <a:ext uri="{FF2B5EF4-FFF2-40B4-BE49-F238E27FC236}">
                <a16:creationId xmlns:a16="http://schemas.microsoft.com/office/drawing/2014/main" id="{7E9E1835-2F0F-6C93-E803-D580ADCF1BFC}"/>
              </a:ext>
            </a:extLst>
          </p:cNvPr>
          <p:cNvPicPr>
            <a:picLocks noChangeAspect="1"/>
          </p:cNvPicPr>
          <p:nvPr/>
        </p:nvPicPr>
        <p:blipFill rotWithShape="1">
          <a:blip r:embed="rId3"/>
          <a:srcRect l="30115" r="11606" b="-2"/>
          <a:stretch/>
        </p:blipFill>
        <p:spPr>
          <a:xfrm>
            <a:off x="5086726" y="10"/>
            <a:ext cx="7105273" cy="6857990"/>
          </a:xfrm>
          <a:prstGeom prst="rect">
            <a:avLst/>
          </a:prstGeom>
        </p:spPr>
      </p:pic>
    </p:spTree>
    <p:extLst>
      <p:ext uri="{BB962C8B-B14F-4D97-AF65-F5344CB8AC3E}">
        <p14:creationId xmlns:p14="http://schemas.microsoft.com/office/powerpoint/2010/main" val="37299448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1A93897C75C240851E4893B89C93FD" ma:contentTypeVersion="5" ma:contentTypeDescription="Create a new document." ma:contentTypeScope="" ma:versionID="7ce546bf63373a05851d1943e9e2b4c1">
  <xsd:schema xmlns:xsd="http://www.w3.org/2001/XMLSchema" xmlns:xs="http://www.w3.org/2001/XMLSchema" xmlns:p="http://schemas.microsoft.com/office/2006/metadata/properties" xmlns:ns2="9f1dc889-b0d7-49dc-9895-2448a7ec504e" xmlns:ns3="89659a00-5fb8-461e-bd41-903ec38f6b4e" targetNamespace="http://schemas.microsoft.com/office/2006/metadata/properties" ma:root="true" ma:fieldsID="f26fc2aa6881be5e5f2d7ac0541db9f1" ns2:_="" ns3:_="">
    <xsd:import namespace="9f1dc889-b0d7-49dc-9895-2448a7ec504e"/>
    <xsd:import namespace="89659a00-5fb8-461e-bd41-903ec38f6b4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1dc889-b0d7-49dc-9895-2448a7ec50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659a00-5fb8-461e-bd41-903ec38f6b4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89659a00-5fb8-461e-bd41-903ec38f6b4e">
      <UserInfo>
        <DisplayName>DAMG 7370 Members</DisplayName>
        <AccountId>7</AccountId>
        <AccountType/>
      </UserInfo>
    </SharedWithUsers>
  </documentManagement>
</p:properties>
</file>

<file path=customXml/itemProps1.xml><?xml version="1.0" encoding="utf-8"?>
<ds:datastoreItem xmlns:ds="http://schemas.openxmlformats.org/officeDocument/2006/customXml" ds:itemID="{690733DB-CC3C-42C2-82BD-3FB3367DC9A4}">
  <ds:schemaRefs>
    <ds:schemaRef ds:uri="89659a00-5fb8-461e-bd41-903ec38f6b4e"/>
    <ds:schemaRef ds:uri="9f1dc889-b0d7-49dc-9895-2448a7ec50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A83BFB-39E2-4435-A438-6AEA03EF1D38}">
  <ds:schemaRefs>
    <ds:schemaRef ds:uri="http://schemas.microsoft.com/sharepoint/v3/contenttype/forms"/>
  </ds:schemaRefs>
</ds:datastoreItem>
</file>

<file path=customXml/itemProps3.xml><?xml version="1.0" encoding="utf-8"?>
<ds:datastoreItem xmlns:ds="http://schemas.openxmlformats.org/officeDocument/2006/customXml" ds:itemID="{0D32E82D-C931-4DBC-8343-3D23EE6EADCE}">
  <ds:schemaRefs>
    <ds:schemaRef ds:uri="89659a00-5fb8-461e-bd41-903ec38f6b4e"/>
    <ds:schemaRef ds:uri="9f1dc889-b0d7-49dc-9895-2448a7ec50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3564</Words>
  <Application>Microsoft Macintosh PowerPoint</Application>
  <PresentationFormat>宽屏</PresentationFormat>
  <Paragraphs>254</Paragraphs>
  <Slides>39</Slides>
  <Notes>25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Söhne</vt:lpstr>
      <vt:lpstr>Arial</vt:lpstr>
      <vt:lpstr>Calibri</vt:lpstr>
      <vt:lpstr>Calibri Light</vt:lpstr>
      <vt:lpstr>Segoe UI</vt:lpstr>
      <vt:lpstr>Verdana</vt:lpstr>
      <vt:lpstr>office theme</vt:lpstr>
      <vt:lpstr>How youtube can be financially successful?</vt:lpstr>
      <vt:lpstr>Problem Statement &amp; Initial Questions</vt:lpstr>
      <vt:lpstr>PowerPoint 演示文稿</vt:lpstr>
      <vt:lpstr>PowerPoint 演示文稿</vt:lpstr>
      <vt:lpstr>Data Repository Selection and Integration</vt:lpstr>
      <vt:lpstr>Data Ingestion and Collection</vt:lpstr>
      <vt:lpstr>Data Governance</vt:lpstr>
      <vt:lpstr>Data Analysis and Mining Techniques</vt:lpstr>
      <vt:lpstr>Data Visualization</vt:lpstr>
      <vt:lpstr>Why Cloud Platform &amp; Why AWS</vt:lpstr>
      <vt:lpstr>Why Cloud Platform &amp; Why AWS</vt:lpstr>
      <vt:lpstr>ETL Pipeline Overview</vt:lpstr>
      <vt:lpstr>About our Data: Category Type(JSON)</vt:lpstr>
      <vt:lpstr>AWS S3-Data lake</vt:lpstr>
      <vt:lpstr>AWS S3 Our Data</vt:lpstr>
      <vt:lpstr>AWS Lambda</vt:lpstr>
      <vt:lpstr>Lambda Function1 JSON - Parquet</vt:lpstr>
      <vt:lpstr>Lambda Trigger and Configuration:</vt:lpstr>
      <vt:lpstr>Lambda Function2: CSV Cleaning</vt:lpstr>
      <vt:lpstr>Lambda Function3: Auto Kaggle Uploading(Unfinished)</vt:lpstr>
      <vt:lpstr>AWS Identity and Access Management</vt:lpstr>
      <vt:lpstr>AWS IAM Permission Example</vt:lpstr>
      <vt:lpstr>What is AWS Glue?</vt:lpstr>
      <vt:lpstr>AWS Glue Crawler / Data Catalog Database </vt:lpstr>
      <vt:lpstr>AWS Glue Crawler / Data Catalog Database </vt:lpstr>
      <vt:lpstr>AWS Glue Crawler / Data Catalog Database </vt:lpstr>
      <vt:lpstr>Schema </vt:lpstr>
      <vt:lpstr>AWS Glue Crawler / Data Catalog Database </vt:lpstr>
      <vt:lpstr>AWS Glue Crawler / Data Catalog Database </vt:lpstr>
      <vt:lpstr>AWS Glue Crawler / Data Catalog Database </vt:lpstr>
      <vt:lpstr>AWS Glue Studio</vt:lpstr>
      <vt:lpstr>AWS Glue Studio-Visual ETL</vt:lpstr>
      <vt:lpstr>AWS Athena</vt:lpstr>
      <vt:lpstr>AWS Athena</vt:lpstr>
      <vt:lpstr>AWS QuickSight</vt:lpstr>
      <vt:lpstr>PowerPoint 演示文稿</vt:lpstr>
      <vt:lpstr>PowerPoint 演示文稿</vt:lpstr>
      <vt:lpstr>QuickSight Demo</vt:lpstr>
      <vt:lpstr>AWS SageMaker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Yueheng Li</cp:lastModifiedBy>
  <cp:revision>2</cp:revision>
  <dcterms:created xsi:type="dcterms:W3CDTF">2023-11-05T19:34:56Z</dcterms:created>
  <dcterms:modified xsi:type="dcterms:W3CDTF">2023-12-05T19:22:40Z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0x010100F51A93897C75C240851E4893B89C93FD</vt:lpwstr>
  </property>
</Properties>
</file>